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60" r:id="rId3"/>
    <p:sldId id="261" r:id="rId4"/>
    <p:sldId id="274" r:id="rId5"/>
    <p:sldId id="259" r:id="rId6"/>
    <p:sldId id="262" r:id="rId7"/>
    <p:sldId id="263" r:id="rId8"/>
    <p:sldId id="276" r:id="rId9"/>
    <p:sldId id="264" r:id="rId10"/>
    <p:sldId id="275" r:id="rId11"/>
    <p:sldId id="277" r:id="rId12"/>
    <p:sldId id="265" r:id="rId13"/>
    <p:sldId id="266" r:id="rId14"/>
    <p:sldId id="278" r:id="rId15"/>
    <p:sldId id="279" r:id="rId16"/>
    <p:sldId id="280" r:id="rId17"/>
    <p:sldId id="284" r:id="rId18"/>
    <p:sldId id="268" r:id="rId19"/>
    <p:sldId id="281" r:id="rId20"/>
    <p:sldId id="282" r:id="rId21"/>
    <p:sldId id="283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1" autoAdjust="0"/>
    <p:restoredTop sz="94660"/>
  </p:normalViewPr>
  <p:slideViewPr>
    <p:cSldViewPr>
      <p:cViewPr varScale="1">
        <p:scale>
          <a:sx n="83" d="100"/>
          <a:sy n="83" d="100"/>
        </p:scale>
        <p:origin x="-137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36A28-A030-44EF-A2A6-C363DBC0198C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618D1-98E4-4B8F-8B0F-DB07001E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92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618D1-98E4-4B8F-8B0F-DB07001E85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0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107F-A259-44FA-A37A-207A18F2A832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BD4062-F92A-4BB0-B9C4-E6660E107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107F-A259-44FA-A37A-207A18F2A832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4062-F92A-4BB0-B9C4-E6660E107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107F-A259-44FA-A37A-207A18F2A832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4062-F92A-4BB0-B9C4-E6660E107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107F-A259-44FA-A37A-207A18F2A832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BD4062-F92A-4BB0-B9C4-E6660E107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107F-A259-44FA-A37A-207A18F2A832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4062-F92A-4BB0-B9C4-E6660E107C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107F-A259-44FA-A37A-207A18F2A832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4062-F92A-4BB0-B9C4-E6660E107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107F-A259-44FA-A37A-207A18F2A832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CBD4062-F92A-4BB0-B9C4-E6660E107C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107F-A259-44FA-A37A-207A18F2A832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4062-F92A-4BB0-B9C4-E6660E107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107F-A259-44FA-A37A-207A18F2A832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4062-F92A-4BB0-B9C4-E6660E107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107F-A259-44FA-A37A-207A18F2A832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4062-F92A-4BB0-B9C4-E6660E107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107F-A259-44FA-A37A-207A18F2A832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4062-F92A-4BB0-B9C4-E6660E107C8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78107F-A259-44FA-A37A-207A18F2A832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BD4062-F92A-4BB0-B9C4-E6660E107C8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20318" y="2551837"/>
            <a:ext cx="83033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CHÀO MỪNG QUÝ THẦY CÔ </a:t>
            </a: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VÀ CÁC EM HỌC SINH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5431480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LỚP: 11A6</a:t>
            </a: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GV: PHAN THỊ THU NGA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9732" y="621596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TRƯỜNG THPT SƠN TÂY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07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4"/>
              <p:cNvSpPr>
                <a:spLocks noChangeArrowheads="1"/>
              </p:cNvSpPr>
              <p:nvPr/>
            </p:nvSpPr>
            <p:spPr bwMode="auto">
              <a:xfrm>
                <a:off x="342900" y="1028700"/>
                <a:ext cx="8610600" cy="1176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en-US" sz="2600" b="1" dirty="0" smtClean="0">
                    <a:latin typeface="Times New Roman" pitchFamily="18" charset="0"/>
                  </a:rPr>
                  <a:t>Ví</a:t>
                </a:r>
                <a:r>
                  <a:rPr lang="en-US" sz="2600" b="1" dirty="0">
                    <a:latin typeface="Times New Roman" pitchFamily="18" charset="0"/>
                  </a:rPr>
                  <a:t> </a:t>
                </a:r>
                <a:r>
                  <a:rPr lang="en-US" sz="2600" b="1" dirty="0" err="1">
                    <a:latin typeface="Times New Roman" pitchFamily="18" charset="0"/>
                  </a:rPr>
                  <a:t>dụ</a:t>
                </a:r>
                <a:r>
                  <a:rPr lang="en-US" sz="2600" b="1" dirty="0">
                    <a:latin typeface="Times New Roman" pitchFamily="18" charset="0"/>
                  </a:rPr>
                  <a:t> </a:t>
                </a:r>
                <a:r>
                  <a:rPr lang="en-US" sz="2600" b="1" dirty="0" smtClean="0">
                    <a:latin typeface="Times New Roman" pitchFamily="18" charset="0"/>
                  </a:rPr>
                  <a:t>2:</a:t>
                </a:r>
                <a:r>
                  <a:rPr lang="en-US" sz="2600" b="1" dirty="0" smtClean="0">
                    <a:solidFill>
                      <a:schemeClr val="bg1"/>
                    </a:solidFill>
                    <a:latin typeface="Times New Roman" pitchFamily="18" charset="0"/>
                  </a:rPr>
                  <a:t> </a:t>
                </a:r>
                <a:r>
                  <a:rPr lang="en-US" sz="2600" b="1" dirty="0" smtClean="0">
                    <a:latin typeface="Times New Roman" pitchFamily="18" charset="0"/>
                  </a:rPr>
                  <a:t>Cho (u</a:t>
                </a:r>
                <a:r>
                  <a:rPr lang="en-US" sz="2600" b="1" baseline="-25000" dirty="0" smtClean="0">
                    <a:latin typeface="Times New Roman" pitchFamily="18" charset="0"/>
                  </a:rPr>
                  <a:t>n</a:t>
                </a:r>
                <a:r>
                  <a:rPr lang="en-US" sz="2600" b="1" dirty="0" smtClean="0">
                    <a:latin typeface="Times New Roman" pitchFamily="18" charset="0"/>
                  </a:rPr>
                  <a:t>) </a:t>
                </a:r>
                <a:r>
                  <a:rPr lang="en-US" sz="2600" b="1" dirty="0" err="1" smtClean="0">
                    <a:latin typeface="Times New Roman" pitchFamily="18" charset="0"/>
                  </a:rPr>
                  <a:t>là</a:t>
                </a:r>
                <a:r>
                  <a:rPr lang="en-US" sz="2600" b="1" dirty="0" smtClean="0">
                    <a:latin typeface="Times New Roman" pitchFamily="18" charset="0"/>
                  </a:rPr>
                  <a:t> </a:t>
                </a:r>
                <a:r>
                  <a:rPr lang="en-US" sz="2600" b="1" dirty="0" err="1" smtClean="0">
                    <a:latin typeface="Times New Roman" pitchFamily="18" charset="0"/>
                  </a:rPr>
                  <a:t>một</a:t>
                </a:r>
                <a:r>
                  <a:rPr lang="en-US" sz="2600" b="1" dirty="0" smtClean="0">
                    <a:latin typeface="Times New Roman" pitchFamily="18" charset="0"/>
                  </a:rPr>
                  <a:t> CSC </a:t>
                </a:r>
                <a:r>
                  <a:rPr lang="en-US" sz="2600" b="1" dirty="0" err="1" smtClean="0">
                    <a:latin typeface="Times New Roman" pitchFamily="18" charset="0"/>
                  </a:rPr>
                  <a:t>có</a:t>
                </a:r>
                <a:r>
                  <a:rPr lang="en-US" sz="2600" b="1" dirty="0" smtClean="0">
                    <a:latin typeface="Times New Roman" pitchFamily="18" charset="0"/>
                  </a:rPr>
                  <a:t> </a:t>
                </a:r>
                <a:r>
                  <a:rPr lang="en-US" sz="2600" b="1" dirty="0">
                    <a:latin typeface="Times New Roman" pitchFamily="18" charset="0"/>
                  </a:rPr>
                  <a:t>5</a:t>
                </a:r>
                <a:r>
                  <a:rPr lang="en-US" sz="2600" b="1" dirty="0" smtClean="0">
                    <a:latin typeface="Times New Roman" pitchFamily="18" charset="0"/>
                  </a:rPr>
                  <a:t> </a:t>
                </a:r>
                <a:r>
                  <a:rPr lang="en-US" sz="2600" b="1" dirty="0" err="1" smtClean="0">
                    <a:latin typeface="Times New Roman" pitchFamily="18" charset="0"/>
                  </a:rPr>
                  <a:t>số</a:t>
                </a:r>
                <a:r>
                  <a:rPr lang="en-US" sz="2600" b="1" dirty="0" smtClean="0">
                    <a:latin typeface="Times New Roman" pitchFamily="18" charset="0"/>
                  </a:rPr>
                  <a:t> </a:t>
                </a:r>
                <a:r>
                  <a:rPr lang="en-US" sz="2600" b="1" dirty="0" err="1" smtClean="0">
                    <a:latin typeface="Times New Roman" pitchFamily="18" charset="0"/>
                  </a:rPr>
                  <a:t>hạng</a:t>
                </a:r>
                <a:r>
                  <a:rPr lang="en-US" sz="2600" b="1" dirty="0" smtClean="0">
                    <a:latin typeface="Times New Roman" pitchFamily="18" charset="0"/>
                  </a:rPr>
                  <a:t> </a:t>
                </a:r>
                <a:r>
                  <a:rPr lang="en-US" sz="2600" b="1" dirty="0" err="1" smtClean="0">
                    <a:latin typeface="Times New Roman" pitchFamily="18" charset="0"/>
                  </a:rPr>
                  <a:t>với</a:t>
                </a:r>
                <a:r>
                  <a:rPr lang="en-US" sz="2600" b="1" dirty="0" smtClean="0">
                    <a:latin typeface="Times New Roman" pitchFamily="18" charset="0"/>
                  </a:rPr>
                  <a:t> u</a:t>
                </a:r>
                <a:r>
                  <a:rPr lang="en-US" sz="2600" b="1" baseline="-25000" dirty="0" smtClean="0">
                    <a:latin typeface="Times New Roman" pitchFamily="18" charset="0"/>
                  </a:rPr>
                  <a:t>1</a:t>
                </a:r>
                <a:r>
                  <a:rPr lang="en-US" sz="2600" b="1" dirty="0" smtClean="0">
                    <a:latin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6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600" b="1" i="1" dirty="0" smtClean="0">
                    <a:latin typeface="Times New Roman" pitchFamily="18" charset="0"/>
                  </a:rPr>
                  <a:t>; d = -2 . </a:t>
                </a:r>
              </a:p>
              <a:p>
                <a:r>
                  <a:rPr lang="en-US" sz="2600" b="1" dirty="0" err="1" smtClean="0">
                    <a:latin typeface="Times New Roman" pitchFamily="18" charset="0"/>
                  </a:rPr>
                  <a:t>Viết</a:t>
                </a:r>
                <a:r>
                  <a:rPr lang="en-US" sz="2600" b="1" dirty="0" smtClean="0">
                    <a:latin typeface="Times New Roman" pitchFamily="18" charset="0"/>
                  </a:rPr>
                  <a:t> </a:t>
                </a:r>
                <a:r>
                  <a:rPr lang="en-US" sz="2600" b="1" dirty="0" err="1" smtClean="0">
                    <a:latin typeface="Times New Roman" pitchFamily="18" charset="0"/>
                  </a:rPr>
                  <a:t>dạng</a:t>
                </a:r>
                <a:r>
                  <a:rPr lang="en-US" sz="2600" b="1" dirty="0" smtClean="0">
                    <a:latin typeface="Times New Roman" pitchFamily="18" charset="0"/>
                  </a:rPr>
                  <a:t> </a:t>
                </a:r>
                <a:r>
                  <a:rPr lang="en-US" sz="2600" b="1" dirty="0" err="1" smtClean="0">
                    <a:latin typeface="Times New Roman" pitchFamily="18" charset="0"/>
                  </a:rPr>
                  <a:t>khai</a:t>
                </a:r>
                <a:r>
                  <a:rPr lang="en-US" sz="2600" b="1" dirty="0" smtClean="0">
                    <a:latin typeface="Times New Roman" pitchFamily="18" charset="0"/>
                  </a:rPr>
                  <a:t> </a:t>
                </a:r>
                <a:r>
                  <a:rPr lang="en-US" sz="2600" b="1" dirty="0" err="1" smtClean="0">
                    <a:latin typeface="Times New Roman" pitchFamily="18" charset="0"/>
                  </a:rPr>
                  <a:t>triển</a:t>
                </a:r>
                <a:r>
                  <a:rPr lang="en-US" sz="2600" b="1" dirty="0" smtClean="0">
                    <a:latin typeface="Times New Roman" pitchFamily="18" charset="0"/>
                  </a:rPr>
                  <a:t> </a:t>
                </a:r>
                <a:r>
                  <a:rPr lang="en-US" sz="2600" b="1" dirty="0" err="1" smtClean="0">
                    <a:latin typeface="Times New Roman" pitchFamily="18" charset="0"/>
                  </a:rPr>
                  <a:t>của</a:t>
                </a:r>
                <a:r>
                  <a:rPr lang="en-US" sz="2600" b="1" dirty="0" smtClean="0">
                    <a:latin typeface="Times New Roman" pitchFamily="18" charset="0"/>
                  </a:rPr>
                  <a:t> </a:t>
                </a:r>
                <a:r>
                  <a:rPr lang="en-US" sz="2600" b="1" dirty="0" err="1" smtClean="0">
                    <a:latin typeface="Times New Roman" pitchFamily="18" charset="0"/>
                  </a:rPr>
                  <a:t>nó</a:t>
                </a:r>
                <a:r>
                  <a:rPr lang="en-US" sz="2600" b="1" dirty="0" smtClean="0">
                    <a:latin typeface="Times New Roman" pitchFamily="18" charset="0"/>
                  </a:rPr>
                  <a:t>.</a:t>
                </a:r>
              </a:p>
              <a:p>
                <a:endParaRPr lang="en-US" sz="2600" b="1" i="1" dirty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900" y="1028700"/>
                <a:ext cx="8610600" cy="1176164"/>
              </a:xfrm>
              <a:prstGeom prst="rect">
                <a:avLst/>
              </a:prstGeom>
              <a:blipFill rotWithShape="1">
                <a:blip r:embed="rId2"/>
                <a:stretch>
                  <a:fillRect l="-1203" t="-9326" r="-283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09900" y="141288"/>
            <a:ext cx="3429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CẤP SỐ CỘNG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31500" y="2348880"/>
                <a:ext cx="6689428" cy="1109464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defRPr/>
                </a:pPr>
                <a:r>
                  <a:rPr lang="en-US" sz="2600" b="1" dirty="0" smtClean="0">
                    <a:solidFill>
                      <a:schemeClr val="bg1"/>
                    </a:solidFill>
                    <a:latin typeface="Times New Roman"/>
                  </a:rPr>
                  <a:t>Dạng </a:t>
                </a:r>
                <a:r>
                  <a:rPr lang="en-US" sz="2600" b="1" dirty="0" err="1" smtClean="0">
                    <a:solidFill>
                      <a:schemeClr val="bg1"/>
                    </a:solidFill>
                    <a:latin typeface="Times New Roman"/>
                  </a:rPr>
                  <a:t>khai</a:t>
                </a:r>
                <a:r>
                  <a:rPr lang="en-US" sz="2600" b="1" dirty="0" smtClean="0">
                    <a:solidFill>
                      <a:schemeClr val="bg1"/>
                    </a:solidFill>
                    <a:latin typeface="Times New Roman"/>
                  </a:rPr>
                  <a:t> </a:t>
                </a:r>
                <a:r>
                  <a:rPr lang="en-US" sz="2600" b="1" dirty="0" err="1" smtClean="0">
                    <a:solidFill>
                      <a:schemeClr val="bg1"/>
                    </a:solidFill>
                    <a:latin typeface="Times New Roman"/>
                  </a:rPr>
                  <a:t>triển</a:t>
                </a:r>
                <a:r>
                  <a:rPr lang="en-US" sz="2600" b="1" dirty="0" smtClean="0">
                    <a:solidFill>
                      <a:schemeClr val="bg1"/>
                    </a:solidFill>
                    <a:latin typeface="Times New Roman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600" b="1" i="1" smtClean="0">
                        <a:solidFill>
                          <a:schemeClr val="bg1"/>
                        </a:solidFill>
                        <a:latin typeface="Cambria Math"/>
                      </a:rPr>
                      <m:t>;</m:t>
                    </m:r>
                    <m:f>
                      <m:fPr>
                        <m:ctrlPr>
                          <a:rPr lang="en-US" sz="2600" b="1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6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600" b="1" i="1" smtClean="0">
                        <a:solidFill>
                          <a:schemeClr val="bg1"/>
                        </a:solidFill>
                        <a:latin typeface="Cambria Math"/>
                      </a:rPr>
                      <m:t>;</m:t>
                    </m:r>
                    <m:f>
                      <m:fPr>
                        <m:ctrlPr>
                          <a:rPr lang="en-US" sz="2600" b="1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6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600" b="1" dirty="0" smtClean="0">
                    <a:solidFill>
                      <a:schemeClr val="bg1"/>
                    </a:solidFill>
                    <a:latin typeface="Times New Roman"/>
                  </a:rPr>
                  <a:t>;</a:t>
                </a:r>
                <a:r>
                  <a:rPr lang="en-US" sz="2600" b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en-US" sz="26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600" b="1" i="1" smtClean="0">
                        <a:solidFill>
                          <a:schemeClr val="bg1"/>
                        </a:solidFill>
                        <a:latin typeface="Cambria Math"/>
                      </a:rPr>
                      <m:t>;</m:t>
                    </m:r>
                    <m:f>
                      <m:fPr>
                        <m:ctrlPr>
                          <a:rPr lang="en-US" sz="2600" b="1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26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2600" b="1" dirty="0" smtClean="0">
                  <a:solidFill>
                    <a:schemeClr val="bg1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500" y="2348880"/>
                <a:ext cx="6689428" cy="11094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933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07504" y="987552"/>
            <a:ext cx="8610600" cy="1176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600" b="1" dirty="0" smtClean="0">
                <a:latin typeface="Times New Roman" pitchFamily="18" charset="0"/>
              </a:rPr>
              <a:t>Ví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dụ</a:t>
            </a:r>
            <a:r>
              <a:rPr lang="en-US" sz="2600" b="1" dirty="0">
                <a:latin typeface="Times New Roman" pitchFamily="18" charset="0"/>
              </a:rPr>
              <a:t> 3</a:t>
            </a:r>
            <a:r>
              <a:rPr lang="en-US" sz="2600" b="1" dirty="0" smtClean="0">
                <a:latin typeface="Times New Roman" pitchFamily="18" charset="0"/>
              </a:rPr>
              <a:t>: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</a:rPr>
              <a:t>Chứng</a:t>
            </a:r>
            <a:r>
              <a:rPr lang="en-US" sz="2600" b="1" dirty="0" smtClean="0">
                <a:latin typeface="Times New Roman" pitchFamily="18" charset="0"/>
              </a:rPr>
              <a:t> minh </a:t>
            </a:r>
            <a:r>
              <a:rPr lang="en-US" sz="2600" b="1" dirty="0" err="1" smtClean="0">
                <a:latin typeface="Times New Roman" pitchFamily="18" charset="0"/>
              </a:rPr>
              <a:t>rằng</a:t>
            </a:r>
            <a:r>
              <a:rPr lang="en-US" sz="2600" b="1" dirty="0" smtClean="0">
                <a:latin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</a:rPr>
              <a:t>dãy</a:t>
            </a:r>
            <a:r>
              <a:rPr lang="en-US" sz="2600" b="1" dirty="0" smtClean="0">
                <a:latin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</a:rPr>
              <a:t>số</a:t>
            </a:r>
            <a:r>
              <a:rPr lang="en-US" sz="2600" b="1" dirty="0" smtClean="0">
                <a:latin typeface="Times New Roman" pitchFamily="18" charset="0"/>
              </a:rPr>
              <a:t> (u</a:t>
            </a:r>
            <a:r>
              <a:rPr lang="en-US" sz="2600" b="1" baseline="-25000" dirty="0" smtClean="0">
                <a:latin typeface="Times New Roman" pitchFamily="18" charset="0"/>
              </a:rPr>
              <a:t>n</a:t>
            </a:r>
            <a:r>
              <a:rPr lang="en-US" sz="2600" b="1" dirty="0" smtClean="0">
                <a:latin typeface="Times New Roman" pitchFamily="18" charset="0"/>
              </a:rPr>
              <a:t>) </a:t>
            </a:r>
            <a:r>
              <a:rPr lang="en-US" sz="2600" b="1" dirty="0" err="1" smtClean="0">
                <a:latin typeface="Times New Roman" pitchFamily="18" charset="0"/>
              </a:rPr>
              <a:t>với</a:t>
            </a:r>
            <a:r>
              <a:rPr lang="en-US" sz="2600" b="1" dirty="0" smtClean="0">
                <a:latin typeface="Times New Roman" pitchFamily="18" charset="0"/>
              </a:rPr>
              <a:t> u</a:t>
            </a:r>
            <a:r>
              <a:rPr lang="en-US" sz="2600" b="1" baseline="-25000" dirty="0" smtClean="0">
                <a:latin typeface="Times New Roman" pitchFamily="18" charset="0"/>
              </a:rPr>
              <a:t>n</a:t>
            </a:r>
            <a:r>
              <a:rPr lang="en-US" sz="2600" b="1" dirty="0" smtClean="0">
                <a:latin typeface="Times New Roman" pitchFamily="18" charset="0"/>
              </a:rPr>
              <a:t> = 5n + 3 </a:t>
            </a:r>
            <a:r>
              <a:rPr lang="en-US" sz="2600" b="1" dirty="0" err="1" smtClean="0">
                <a:latin typeface="Times New Roman" pitchFamily="18" charset="0"/>
              </a:rPr>
              <a:t>là</a:t>
            </a:r>
            <a:r>
              <a:rPr lang="en-US" sz="2600" b="1" dirty="0" smtClean="0">
                <a:latin typeface="Times New Roman" pitchFamily="18" charset="0"/>
              </a:rPr>
              <a:t> CSC.</a:t>
            </a:r>
          </a:p>
          <a:p>
            <a:endParaRPr lang="en-US" sz="2600" b="1" i="1" dirty="0">
              <a:latin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09900" y="141288"/>
            <a:ext cx="3429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CẤP SỐ CỘNG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1842576"/>
            <a:ext cx="6689428" cy="11094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Xét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hiệu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: u</a:t>
            </a:r>
            <a:r>
              <a:rPr lang="en-US" sz="2600" b="1" baseline="-25000" dirty="0" smtClean="0">
                <a:solidFill>
                  <a:schemeClr val="bg1"/>
                </a:solidFill>
                <a:latin typeface="Times New Roman"/>
              </a:rPr>
              <a:t>n+1+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- u</a:t>
            </a:r>
            <a:r>
              <a:rPr lang="en-US" sz="2600" b="1" baseline="-25000" dirty="0" smtClean="0">
                <a:solidFill>
                  <a:schemeClr val="bg1"/>
                </a:solidFill>
                <a:latin typeface="Times New Roman"/>
              </a:rPr>
              <a:t>n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= 5(n+1) + 3 – (5n + 3) = 5.</a:t>
            </a:r>
          </a:p>
          <a:p>
            <a:pPr algn="ctr">
              <a:defRPr/>
            </a:pP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Vậy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dãy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số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trên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là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một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CSC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với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d = 5.</a:t>
            </a:r>
          </a:p>
        </p:txBody>
      </p:sp>
    </p:spTree>
    <p:extLst>
      <p:ext uri="{BB962C8B-B14F-4D97-AF65-F5344CB8AC3E}">
        <p14:creationId xmlns:p14="http://schemas.microsoft.com/office/powerpoint/2010/main" val="203888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419100" y="836712"/>
            <a:ext cx="8401372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 err="1">
                <a:latin typeface="Times New Roman" pitchFamily="18" charset="0"/>
              </a:rPr>
              <a:t>Ví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dụ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</a:rPr>
              <a:t>4 </a:t>
            </a:r>
            <a:r>
              <a:rPr lang="en-US" sz="3200" b="1" dirty="0">
                <a:latin typeface="Times New Roman" pitchFamily="18" charset="0"/>
              </a:rPr>
              <a:t>: Cho CSC (u</a:t>
            </a:r>
            <a:r>
              <a:rPr lang="en-US" sz="3200" b="1" baseline="-25000" dirty="0">
                <a:latin typeface="Times New Roman" pitchFamily="18" charset="0"/>
              </a:rPr>
              <a:t>n</a:t>
            </a:r>
            <a:r>
              <a:rPr lang="en-US" sz="3200" b="1" dirty="0">
                <a:latin typeface="Times New Roman" pitchFamily="18" charset="0"/>
              </a:rPr>
              <a:t>) </a:t>
            </a:r>
            <a:r>
              <a:rPr lang="en-US" sz="3200" b="1" dirty="0" err="1">
                <a:latin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hạng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</a:rPr>
              <a:t>đ</a:t>
            </a:r>
            <a:r>
              <a:rPr lang="en-US" sz="3200" b="1" dirty="0" err="1">
                <a:latin typeface="Times New Roman" pitchFamily="18" charset="0"/>
              </a:rPr>
              <a:t>ầu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</a:rPr>
              <a:t> u</a:t>
            </a:r>
            <a:r>
              <a:rPr lang="en-US" sz="3200" b="1" baseline="-25000" dirty="0">
                <a:latin typeface="Times New Roman" pitchFamily="18" charset="0"/>
              </a:rPr>
              <a:t>1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công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sai</a:t>
            </a:r>
            <a:r>
              <a:rPr lang="en-US" sz="3200" b="1" dirty="0">
                <a:latin typeface="Times New Roman" pitchFamily="18" charset="0"/>
              </a:rPr>
              <a:t> d.</a:t>
            </a:r>
          </a:p>
          <a:p>
            <a:pPr eaLnBrk="1" hangingPunct="1"/>
            <a:r>
              <a:rPr lang="en-US" sz="3200" b="1" dirty="0" smtClean="0">
                <a:latin typeface="Times New Roman" pitchFamily="18" charset="0"/>
              </a:rPr>
              <a:t>a) </a:t>
            </a:r>
            <a:r>
              <a:rPr lang="en-US" sz="3200" b="1" dirty="0" err="1" smtClean="0">
                <a:latin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u</a:t>
            </a:r>
            <a:r>
              <a:rPr lang="en-US" sz="3200" b="1" baseline="-25000" dirty="0">
                <a:latin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</a:rPr>
              <a:t>; u</a:t>
            </a:r>
            <a:r>
              <a:rPr lang="en-US" sz="3200" b="1" baseline="-25000" dirty="0">
                <a:latin typeface="Times New Roman" pitchFamily="18" charset="0"/>
              </a:rPr>
              <a:t>3</a:t>
            </a:r>
            <a:r>
              <a:rPr lang="en-US" sz="3200" b="1" dirty="0">
                <a:latin typeface="Times New Roman" pitchFamily="18" charset="0"/>
              </a:rPr>
              <a:t>; u</a:t>
            </a:r>
            <a:r>
              <a:rPr lang="en-US" sz="3200" b="1" baseline="-25000" dirty="0">
                <a:latin typeface="Times New Roman" pitchFamily="18" charset="0"/>
              </a:rPr>
              <a:t>4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theo</a:t>
            </a:r>
            <a:r>
              <a:rPr lang="en-US" sz="3200" b="1" dirty="0">
                <a:latin typeface="Times New Roman" pitchFamily="18" charset="0"/>
              </a:rPr>
              <a:t> u</a:t>
            </a:r>
            <a:r>
              <a:rPr lang="en-US" sz="3200" b="1" baseline="-25000" dirty="0">
                <a:latin typeface="Times New Roman" pitchFamily="18" charset="0"/>
              </a:rPr>
              <a:t>1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</a:rPr>
              <a:t> d. </a:t>
            </a:r>
            <a:br>
              <a:rPr lang="en-US" sz="3200" b="1" dirty="0">
                <a:latin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</a:rPr>
              <a:t>b) 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Từ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đó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dự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</a:rPr>
              <a:t>đ</a:t>
            </a:r>
            <a:r>
              <a:rPr lang="en-US" sz="3200" b="1" dirty="0" err="1">
                <a:latin typeface="Times New Roman" pitchFamily="18" charset="0"/>
              </a:rPr>
              <a:t>oán</a:t>
            </a:r>
            <a:r>
              <a:rPr lang="en-US" sz="3200" b="1" dirty="0">
                <a:latin typeface="Times New Roman" pitchFamily="18" charset="0"/>
              </a:rPr>
              <a:t> u</a:t>
            </a:r>
            <a:r>
              <a:rPr lang="en-US" sz="3200" b="1" baseline="-25000" dirty="0">
                <a:latin typeface="Times New Roman" pitchFamily="18" charset="0"/>
              </a:rPr>
              <a:t>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theo</a:t>
            </a:r>
            <a:r>
              <a:rPr lang="en-US" sz="3200" b="1" dirty="0">
                <a:latin typeface="Times New Roman" pitchFamily="18" charset="0"/>
              </a:rPr>
              <a:t> u</a:t>
            </a:r>
            <a:r>
              <a:rPr lang="en-US" sz="3200" b="1" baseline="-25000" dirty="0">
                <a:latin typeface="Times New Roman" pitchFamily="18" charset="0"/>
              </a:rPr>
              <a:t>1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</a:rPr>
              <a:t> d.</a:t>
            </a: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323528" y="3068960"/>
            <a:ext cx="7848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 err="1">
                <a:latin typeface="Times New Roman" pitchFamily="18" charset="0"/>
              </a:rPr>
              <a:t>Giải</a:t>
            </a:r>
            <a:r>
              <a:rPr lang="en-US" sz="3200" b="1" dirty="0">
                <a:latin typeface="Times New Roman" pitchFamily="18" charset="0"/>
              </a:rPr>
              <a:t>: Ta </a:t>
            </a:r>
            <a:r>
              <a:rPr lang="en-US" sz="3200" b="1" dirty="0" err="1">
                <a:latin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</a:rPr>
              <a:t> : u</a:t>
            </a:r>
            <a:r>
              <a:rPr lang="en-US" sz="3200" b="1" baseline="-25000" dirty="0">
                <a:latin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</a:rPr>
              <a:t> = u</a:t>
            </a:r>
            <a:r>
              <a:rPr lang="en-US" sz="3200" b="1" baseline="-25000" dirty="0">
                <a:latin typeface="Times New Roman" pitchFamily="18" charset="0"/>
              </a:rPr>
              <a:t>1</a:t>
            </a:r>
            <a:r>
              <a:rPr lang="en-US" sz="3200" b="1" dirty="0">
                <a:latin typeface="Times New Roman" pitchFamily="18" charset="0"/>
              </a:rPr>
              <a:t> + </a:t>
            </a:r>
            <a:r>
              <a:rPr lang="en-US" sz="3200" b="1" dirty="0" smtClean="0">
                <a:latin typeface="Times New Roman" pitchFamily="18" charset="0"/>
              </a:rPr>
              <a:t>d</a:t>
            </a:r>
            <a:r>
              <a:rPr lang="en-US" sz="3200" b="1" dirty="0">
                <a:latin typeface="Times New Roman" pitchFamily="18" charset="0"/>
              </a:rPr>
              <a:t> </a:t>
            </a: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2456148" y="5553964"/>
            <a:ext cx="518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 err="1">
                <a:latin typeface="Times New Roman" pitchFamily="18" charset="0"/>
              </a:rPr>
              <a:t>Dự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</a:rPr>
              <a:t>đ</a:t>
            </a:r>
            <a:r>
              <a:rPr lang="en-US" sz="3200" b="1" dirty="0" err="1">
                <a:latin typeface="Times New Roman" pitchFamily="18" charset="0"/>
              </a:rPr>
              <a:t>oán</a:t>
            </a:r>
            <a:r>
              <a:rPr lang="en-US" sz="3200" b="1" dirty="0">
                <a:latin typeface="Times New Roman" pitchFamily="18" charset="0"/>
              </a:rPr>
              <a:t>  u</a:t>
            </a:r>
            <a:r>
              <a:rPr lang="en-US" sz="3200" b="1" baseline="-25000" dirty="0">
                <a:latin typeface="Times New Roman" pitchFamily="18" charset="0"/>
              </a:rPr>
              <a:t>n</a:t>
            </a:r>
            <a:r>
              <a:rPr lang="en-US" sz="3200" b="1" dirty="0">
                <a:latin typeface="Times New Roman" pitchFamily="18" charset="0"/>
              </a:rPr>
              <a:t> = u</a:t>
            </a:r>
            <a:r>
              <a:rPr lang="en-US" sz="3200" b="1" baseline="-25000" dirty="0">
                <a:latin typeface="Times New Roman" pitchFamily="18" charset="0"/>
              </a:rPr>
              <a:t>1</a:t>
            </a:r>
            <a:r>
              <a:rPr lang="en-US" sz="3200" b="1" dirty="0">
                <a:latin typeface="Times New Roman" pitchFamily="18" charset="0"/>
              </a:rPr>
              <a:t> +   </a:t>
            </a:r>
            <a:r>
              <a:rPr lang="en-US" sz="3200" b="1" dirty="0" smtClean="0">
                <a:latin typeface="Times New Roman" pitchFamily="18" charset="0"/>
              </a:rPr>
              <a:t>…… d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3009900" y="141288"/>
            <a:ext cx="3429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CẤP SỐ CỘNG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456148" y="4725143"/>
            <a:ext cx="45365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latin typeface="Times New Roman" pitchFamily="18" charset="0"/>
              </a:rPr>
              <a:t>u</a:t>
            </a:r>
            <a:r>
              <a:rPr lang="en-US" sz="3200" b="1" baseline="-25000" dirty="0" smtClean="0">
                <a:latin typeface="Times New Roman" pitchFamily="18" charset="0"/>
              </a:rPr>
              <a:t>4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= u</a:t>
            </a:r>
            <a:r>
              <a:rPr lang="en-US" sz="3200" b="1" baseline="-25000" dirty="0">
                <a:latin typeface="Times New Roman" pitchFamily="18" charset="0"/>
              </a:rPr>
              <a:t>3</a:t>
            </a:r>
            <a:r>
              <a:rPr lang="en-US" sz="3200" b="1" dirty="0">
                <a:latin typeface="Times New Roman" pitchFamily="18" charset="0"/>
              </a:rPr>
              <a:t> + d = u</a:t>
            </a:r>
            <a:r>
              <a:rPr lang="en-US" sz="3200" b="1" baseline="-25000" dirty="0">
                <a:latin typeface="Times New Roman" pitchFamily="18" charset="0"/>
              </a:rPr>
              <a:t>1</a:t>
            </a:r>
            <a:r>
              <a:rPr lang="en-US" sz="3200" b="1" dirty="0">
                <a:latin typeface="Times New Roman" pitchFamily="18" charset="0"/>
              </a:rPr>
              <a:t> + </a:t>
            </a:r>
            <a:r>
              <a:rPr lang="en-US" sz="3200" b="1" dirty="0" smtClean="0">
                <a:latin typeface="Times New Roman" pitchFamily="18" charset="0"/>
              </a:rPr>
              <a:t>3d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383814" y="3856547"/>
            <a:ext cx="42812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u</a:t>
            </a:r>
            <a:r>
              <a:rPr lang="en-US" sz="3200" b="1" baseline="-25000" dirty="0">
                <a:latin typeface="Times New Roman" pitchFamily="18" charset="0"/>
              </a:rPr>
              <a:t>3</a:t>
            </a:r>
            <a:r>
              <a:rPr lang="en-US" sz="3200" b="1" dirty="0">
                <a:latin typeface="Times New Roman" pitchFamily="18" charset="0"/>
              </a:rPr>
              <a:t> = u</a:t>
            </a:r>
            <a:r>
              <a:rPr lang="en-US" sz="3200" b="1" baseline="-25000" dirty="0">
                <a:latin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</a:rPr>
              <a:t> + d = u</a:t>
            </a:r>
            <a:r>
              <a:rPr lang="en-US" sz="3200" b="1" baseline="-25000" dirty="0">
                <a:latin typeface="Times New Roman" pitchFamily="18" charset="0"/>
              </a:rPr>
              <a:t>1</a:t>
            </a:r>
            <a:r>
              <a:rPr lang="en-US" sz="3200" b="1" dirty="0">
                <a:latin typeface="Times New Roman" pitchFamily="18" charset="0"/>
              </a:rPr>
              <a:t> + </a:t>
            </a:r>
            <a:r>
              <a:rPr lang="en-US" sz="3200" b="1" dirty="0" smtClean="0">
                <a:latin typeface="Times New Roman" pitchFamily="18" charset="0"/>
              </a:rPr>
              <a:t>2d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86965" y="5518660"/>
            <a:ext cx="2011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(n-1)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79512" y="6160331"/>
            <a:ext cx="93610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NX: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cấp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hoàn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toàn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xác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định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u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d.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68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  <p:bldP spid="3" grpId="0"/>
      <p:bldP spid="6" grpId="0"/>
      <p:bldP spid="7" grpId="0"/>
      <p:bldP spid="4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12"/>
          <p:cNvSpPr txBox="1">
            <a:spLocks noChangeArrowheads="1"/>
          </p:cNvSpPr>
          <p:nvPr/>
        </p:nvSpPr>
        <p:spPr bwMode="auto">
          <a:xfrm>
            <a:off x="381000" y="662115"/>
            <a:ext cx="7620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II. SỐ HẠNG TỔNG QUÁT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442384" y="121139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400" b="1" dirty="0" err="1">
                <a:latin typeface="Times New Roman" pitchFamily="18" charset="0"/>
              </a:rPr>
              <a:t>Định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lý</a:t>
            </a:r>
            <a:r>
              <a:rPr lang="en-US" sz="2400" b="1" dirty="0">
                <a:latin typeface="Times New Roman" pitchFamily="18" charset="0"/>
              </a:rPr>
              <a:t> 1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81000" y="1988840"/>
            <a:ext cx="8305800" cy="16002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en-US" sz="2600" b="1">
                <a:latin typeface="Times New Roman" pitchFamily="18" charset="0"/>
              </a:rPr>
              <a:t>Nếu cấp số cộng (u</a:t>
            </a:r>
            <a:r>
              <a:rPr lang="en-US" sz="2600" b="1" baseline="-25000">
                <a:latin typeface="Times New Roman" pitchFamily="18" charset="0"/>
              </a:rPr>
              <a:t>n</a:t>
            </a:r>
            <a:r>
              <a:rPr lang="en-US" sz="2600" b="1">
                <a:latin typeface="Times New Roman" pitchFamily="18" charset="0"/>
              </a:rPr>
              <a:t>) có số hạng </a:t>
            </a:r>
            <a:r>
              <a:rPr lang="vi-VN" sz="2600" b="1">
                <a:latin typeface="Times New Roman" pitchFamily="18" charset="0"/>
              </a:rPr>
              <a:t>đ</a:t>
            </a:r>
            <a:r>
              <a:rPr lang="en-US" sz="2600" b="1">
                <a:latin typeface="Times New Roman" pitchFamily="18" charset="0"/>
              </a:rPr>
              <a:t>ầu u</a:t>
            </a:r>
            <a:r>
              <a:rPr lang="en-US" sz="2600" b="1" baseline="-25000">
                <a:latin typeface="Times New Roman" pitchFamily="18" charset="0"/>
              </a:rPr>
              <a:t>1</a:t>
            </a:r>
            <a:r>
              <a:rPr lang="en-US" sz="2600" b="1">
                <a:latin typeface="Times New Roman" pitchFamily="18" charset="0"/>
              </a:rPr>
              <a:t> và công sai d </a:t>
            </a:r>
          </a:p>
          <a:p>
            <a:pPr>
              <a:lnSpc>
                <a:spcPct val="120000"/>
              </a:lnSpc>
            </a:pPr>
            <a:r>
              <a:rPr lang="en-US" sz="2600" b="1">
                <a:latin typeface="Times New Roman" pitchFamily="18" charset="0"/>
              </a:rPr>
              <a:t>thì số hạng tổng quát u</a:t>
            </a:r>
            <a:r>
              <a:rPr lang="en-US" sz="2600" b="1" baseline="-25000">
                <a:latin typeface="Times New Roman" pitchFamily="18" charset="0"/>
              </a:rPr>
              <a:t>n</a:t>
            </a:r>
            <a:r>
              <a:rPr lang="en-US" sz="2600" b="1">
                <a:latin typeface="Times New Roman" pitchFamily="18" charset="0"/>
              </a:rPr>
              <a:t> </a:t>
            </a:r>
            <a:r>
              <a:rPr lang="vi-VN" sz="2600" b="1">
                <a:latin typeface="Times New Roman" pitchFamily="18" charset="0"/>
              </a:rPr>
              <a:t>đư</a:t>
            </a:r>
            <a:r>
              <a:rPr lang="en-US" sz="2600" b="1">
                <a:latin typeface="Times New Roman" pitchFamily="18" charset="0"/>
              </a:rPr>
              <a:t>ợc xác </a:t>
            </a:r>
            <a:r>
              <a:rPr lang="vi-VN" sz="2600" b="1">
                <a:latin typeface="Times New Roman" pitchFamily="18" charset="0"/>
              </a:rPr>
              <a:t>đ</a:t>
            </a:r>
            <a:r>
              <a:rPr lang="en-US" sz="2600" b="1">
                <a:latin typeface="Times New Roman" pitchFamily="18" charset="0"/>
              </a:rPr>
              <a:t>ịnh bởi công thức :</a:t>
            </a:r>
          </a:p>
          <a:p>
            <a:pPr>
              <a:lnSpc>
                <a:spcPct val="130000"/>
              </a:lnSpc>
            </a:pPr>
            <a:r>
              <a:rPr lang="en-US" sz="2600" b="1">
                <a:latin typeface="Times New Roman" pitchFamily="18" charset="0"/>
              </a:rPr>
              <a:t>                                 u</a:t>
            </a:r>
            <a:r>
              <a:rPr lang="en-US" sz="2600" b="1" baseline="-25000">
                <a:latin typeface="Times New Roman" pitchFamily="18" charset="0"/>
              </a:rPr>
              <a:t>n</a:t>
            </a:r>
            <a:r>
              <a:rPr lang="en-US" sz="2600" b="1">
                <a:latin typeface="Times New Roman" pitchFamily="18" charset="0"/>
              </a:rPr>
              <a:t> = u</a:t>
            </a:r>
            <a:r>
              <a:rPr lang="en-US" sz="2600" b="1" baseline="-25000">
                <a:latin typeface="Times New Roman" pitchFamily="18" charset="0"/>
              </a:rPr>
              <a:t>1</a:t>
            </a:r>
            <a:r>
              <a:rPr lang="en-US" sz="2600" b="1">
                <a:latin typeface="Times New Roman" pitchFamily="18" charset="0"/>
              </a:rPr>
              <a:t> + (n – 1)d với n </a:t>
            </a:r>
            <a:r>
              <a:rPr lang="en-US" sz="2600" b="1">
                <a:latin typeface="Times New Roman" pitchFamily="18" charset="0"/>
                <a:sym typeface="Symbol" pitchFamily="18" charset="2"/>
              </a:rPr>
              <a:t> 2</a:t>
            </a:r>
          </a:p>
        </p:txBody>
      </p:sp>
      <p:sp>
        <p:nvSpPr>
          <p:cNvPr id="13321" name="Rectangle 2"/>
          <p:cNvSpPr>
            <a:spLocks noChangeArrowheads="1"/>
          </p:cNvSpPr>
          <p:nvPr/>
        </p:nvSpPr>
        <p:spPr bwMode="auto">
          <a:xfrm>
            <a:off x="3009900" y="141288"/>
            <a:ext cx="3429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CẤP SỐ CỘNG</a:t>
            </a:r>
          </a:p>
        </p:txBody>
      </p:sp>
    </p:spTree>
    <p:extLst>
      <p:ext uri="{BB962C8B-B14F-4D97-AF65-F5344CB8AC3E}">
        <p14:creationId xmlns:p14="http://schemas.microsoft.com/office/powerpoint/2010/main" val="35290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398532" y="658957"/>
            <a:ext cx="840137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b="1" dirty="0" err="1">
                <a:latin typeface="Times New Roman" pitchFamily="18" charset="0"/>
              </a:rPr>
              <a:t>Ví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dụ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</a:rPr>
              <a:t>5: </a:t>
            </a:r>
            <a:r>
              <a:rPr lang="en-US" sz="3000" b="1" dirty="0" err="1" smtClean="0">
                <a:latin typeface="Times New Roman" pitchFamily="18" charset="0"/>
              </a:rPr>
              <a:t>Bạn</a:t>
            </a:r>
            <a:r>
              <a:rPr lang="en-US" sz="3000" b="1" dirty="0" smtClean="0">
                <a:latin typeface="Times New Roman" pitchFamily="18" charset="0"/>
              </a:rPr>
              <a:t> An </a:t>
            </a:r>
            <a:r>
              <a:rPr lang="en-US" sz="3000" b="1" dirty="0" err="1" smtClean="0">
                <a:latin typeface="Times New Roman" pitchFamily="18" charset="0"/>
              </a:rPr>
              <a:t>chơi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trò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xếp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que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diêm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thành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hình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tháp</a:t>
            </a:r>
            <a:r>
              <a:rPr lang="en-US" sz="3000" b="1" dirty="0" smtClean="0">
                <a:latin typeface="Times New Roman" pitchFamily="18" charset="0"/>
              </a:rPr>
              <a:t>, </a:t>
            </a:r>
            <a:r>
              <a:rPr lang="en-US" sz="3000" b="1" dirty="0" err="1" smtClean="0">
                <a:latin typeface="Times New Roman" pitchFamily="18" charset="0"/>
              </a:rPr>
              <a:t>cách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xếp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thể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hiện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như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sau</a:t>
            </a:r>
            <a:r>
              <a:rPr lang="en-US" sz="3000" b="1" dirty="0" smtClean="0">
                <a:latin typeface="Times New Roman" pitchFamily="18" charset="0"/>
              </a:rPr>
              <a:t>  </a:t>
            </a:r>
            <a:endParaRPr lang="en-US" sz="3000" b="1" dirty="0">
              <a:latin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09900" y="141288"/>
            <a:ext cx="3429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CẤP SỐ CỘNG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398564" y="1844824"/>
            <a:ext cx="16531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b="1" dirty="0" err="1" smtClean="0">
                <a:latin typeface="Times New Roman" pitchFamily="18" charset="0"/>
              </a:rPr>
              <a:t>Tầng</a:t>
            </a:r>
            <a:r>
              <a:rPr lang="en-US" sz="3000" b="1" dirty="0" smtClean="0">
                <a:latin typeface="Times New Roman" pitchFamily="18" charset="0"/>
              </a:rPr>
              <a:t> 1: </a:t>
            </a:r>
            <a:endParaRPr lang="en-US" sz="3000" b="1" dirty="0">
              <a:latin typeface="Times New Roman" pitchFamily="18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14652" y="2477172"/>
            <a:ext cx="16531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b="1" dirty="0" err="1" smtClean="0">
                <a:latin typeface="Times New Roman" pitchFamily="18" charset="0"/>
              </a:rPr>
              <a:t>Tầng</a:t>
            </a:r>
            <a:r>
              <a:rPr lang="en-US" sz="3000" b="1" dirty="0" smtClean="0">
                <a:latin typeface="Times New Roman" pitchFamily="18" charset="0"/>
              </a:rPr>
              <a:t> 2: </a:t>
            </a:r>
            <a:endParaRPr lang="en-US" sz="3000" b="1" dirty="0">
              <a:latin typeface="Times New Roman" pitchFamily="18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419180" y="3100732"/>
            <a:ext cx="16531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b="1" dirty="0" err="1" smtClean="0">
                <a:latin typeface="Times New Roman" pitchFamily="18" charset="0"/>
              </a:rPr>
              <a:t>Tầng</a:t>
            </a:r>
            <a:r>
              <a:rPr lang="en-US" sz="3000" b="1" dirty="0" smtClean="0">
                <a:latin typeface="Times New Roman" pitchFamily="18" charset="0"/>
              </a:rPr>
              <a:t> 3: </a:t>
            </a:r>
            <a:endParaRPr lang="en-US" sz="3000" b="1" dirty="0">
              <a:latin typeface="Times New Roman" pitchFamily="18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14652" y="3745303"/>
            <a:ext cx="16531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b="1" dirty="0" err="1" smtClean="0">
                <a:latin typeface="Times New Roman" pitchFamily="18" charset="0"/>
              </a:rPr>
              <a:t>Tầng</a:t>
            </a:r>
            <a:r>
              <a:rPr lang="en-US" sz="3000" b="1" dirty="0" smtClean="0">
                <a:latin typeface="Times New Roman" pitchFamily="18" charset="0"/>
              </a:rPr>
              <a:t> 4: </a:t>
            </a:r>
            <a:endParaRPr lang="en-US" sz="3000" b="1" dirty="0">
              <a:latin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48165" y="1725820"/>
            <a:ext cx="95843" cy="544292"/>
            <a:chOff x="3375218" y="1725819"/>
            <a:chExt cx="95843" cy="825563"/>
          </a:xfrm>
        </p:grpSpPr>
        <p:sp>
          <p:nvSpPr>
            <p:cNvPr id="9" name="Rectangle 8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51296" y="2398822"/>
            <a:ext cx="95843" cy="544292"/>
            <a:chOff x="3375218" y="1725819"/>
            <a:chExt cx="95843" cy="825563"/>
          </a:xfrm>
        </p:grpSpPr>
        <p:sp>
          <p:nvSpPr>
            <p:cNvPr id="13" name="Rectangle 12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72132" y="2398822"/>
            <a:ext cx="95843" cy="544292"/>
            <a:chOff x="3375218" y="1725819"/>
            <a:chExt cx="95843" cy="825563"/>
          </a:xfrm>
        </p:grpSpPr>
        <p:sp>
          <p:nvSpPr>
            <p:cNvPr id="16" name="Rectangle 15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283968" y="2395321"/>
            <a:ext cx="95843" cy="544292"/>
            <a:chOff x="3375218" y="1725819"/>
            <a:chExt cx="95843" cy="825563"/>
          </a:xfrm>
        </p:grpSpPr>
        <p:sp>
          <p:nvSpPr>
            <p:cNvPr id="19" name="Rectangle 18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551296" y="3100732"/>
            <a:ext cx="95843" cy="544292"/>
            <a:chOff x="3375218" y="1725819"/>
            <a:chExt cx="95843" cy="825563"/>
          </a:xfrm>
        </p:grpSpPr>
        <p:sp>
          <p:nvSpPr>
            <p:cNvPr id="22" name="Rectangle 21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772132" y="3100732"/>
            <a:ext cx="95843" cy="544292"/>
            <a:chOff x="3375218" y="1725819"/>
            <a:chExt cx="95843" cy="825563"/>
          </a:xfrm>
        </p:grpSpPr>
        <p:sp>
          <p:nvSpPr>
            <p:cNvPr id="25" name="Rectangle 24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283968" y="3097231"/>
            <a:ext cx="95843" cy="544292"/>
            <a:chOff x="3375218" y="1725819"/>
            <a:chExt cx="95843" cy="825563"/>
          </a:xfrm>
        </p:grpSpPr>
        <p:sp>
          <p:nvSpPr>
            <p:cNvPr id="28" name="Rectangle 27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551296" y="3748804"/>
            <a:ext cx="95843" cy="544292"/>
            <a:chOff x="3375218" y="1725819"/>
            <a:chExt cx="95843" cy="825563"/>
          </a:xfrm>
        </p:grpSpPr>
        <p:sp>
          <p:nvSpPr>
            <p:cNvPr id="31" name="Rectangle 30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772132" y="3748804"/>
            <a:ext cx="95843" cy="544292"/>
            <a:chOff x="3375218" y="1725819"/>
            <a:chExt cx="95843" cy="825563"/>
          </a:xfrm>
        </p:grpSpPr>
        <p:sp>
          <p:nvSpPr>
            <p:cNvPr id="34" name="Rectangle 33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283968" y="3745303"/>
            <a:ext cx="95843" cy="544292"/>
            <a:chOff x="3375218" y="1725819"/>
            <a:chExt cx="95843" cy="825563"/>
          </a:xfrm>
        </p:grpSpPr>
        <p:sp>
          <p:nvSpPr>
            <p:cNvPr id="37" name="Rectangle 36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067944" y="3105585"/>
            <a:ext cx="95843" cy="544292"/>
            <a:chOff x="3375218" y="1725819"/>
            <a:chExt cx="95843" cy="825563"/>
          </a:xfrm>
        </p:grpSpPr>
        <p:sp>
          <p:nvSpPr>
            <p:cNvPr id="40" name="Rectangle 39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004048" y="3097231"/>
            <a:ext cx="95843" cy="544292"/>
            <a:chOff x="3375218" y="1725819"/>
            <a:chExt cx="95843" cy="825563"/>
          </a:xfrm>
        </p:grpSpPr>
        <p:sp>
          <p:nvSpPr>
            <p:cNvPr id="43" name="Rectangle 42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004048" y="3755009"/>
            <a:ext cx="95843" cy="544292"/>
            <a:chOff x="3375218" y="1725819"/>
            <a:chExt cx="95843" cy="825563"/>
          </a:xfrm>
        </p:grpSpPr>
        <p:sp>
          <p:nvSpPr>
            <p:cNvPr id="46" name="Rectangle 45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067944" y="3755009"/>
            <a:ext cx="95843" cy="544292"/>
            <a:chOff x="3375218" y="1725819"/>
            <a:chExt cx="95843" cy="825563"/>
          </a:xfrm>
        </p:grpSpPr>
        <p:sp>
          <p:nvSpPr>
            <p:cNvPr id="49" name="Rectangle 48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220072" y="3745303"/>
            <a:ext cx="95843" cy="544292"/>
            <a:chOff x="3375218" y="1725819"/>
            <a:chExt cx="95843" cy="825563"/>
          </a:xfrm>
        </p:grpSpPr>
        <p:sp>
          <p:nvSpPr>
            <p:cNvPr id="52" name="Rectangle 51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851920" y="3755162"/>
            <a:ext cx="95843" cy="544292"/>
            <a:chOff x="3375218" y="1725819"/>
            <a:chExt cx="95843" cy="825563"/>
          </a:xfrm>
        </p:grpSpPr>
        <p:sp>
          <p:nvSpPr>
            <p:cNvPr id="55" name="Rectangle 54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55608" y="4581128"/>
            <a:ext cx="943304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b="1" dirty="0" err="1" smtClean="0">
                <a:latin typeface="Times New Roman" pitchFamily="18" charset="0"/>
              </a:rPr>
              <a:t>Hỏi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</a:p>
          <a:p>
            <a:pPr marL="514350" indent="-514350" eaLnBrk="1" hangingPunct="1">
              <a:buAutoNum type="alphaLcParenR"/>
            </a:pPr>
            <a:r>
              <a:rPr lang="en-US" sz="3000" b="1" dirty="0" err="1" smtClean="0">
                <a:latin typeface="Times New Roman" pitchFamily="18" charset="0"/>
              </a:rPr>
              <a:t>Nếu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có</a:t>
            </a:r>
            <a:r>
              <a:rPr lang="en-US" sz="3000" b="1" dirty="0" smtClean="0">
                <a:latin typeface="Times New Roman" pitchFamily="18" charset="0"/>
              </a:rPr>
              <a:t> 50 </a:t>
            </a:r>
            <a:r>
              <a:rPr lang="en-US" sz="3000" b="1" dirty="0" err="1" smtClean="0">
                <a:latin typeface="Times New Roman" pitchFamily="18" charset="0"/>
              </a:rPr>
              <a:t>tầng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thì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tầng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đáy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có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bao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nhiêu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que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diêm</a:t>
            </a:r>
            <a:r>
              <a:rPr lang="en-US" sz="3000" b="1" dirty="0" smtClean="0">
                <a:latin typeface="Times New Roman" pitchFamily="18" charset="0"/>
              </a:rPr>
              <a:t>?</a:t>
            </a:r>
          </a:p>
          <a:p>
            <a:pPr marL="514350" indent="-514350" eaLnBrk="1" hangingPunct="1">
              <a:buAutoNum type="alphaLcParenR"/>
            </a:pPr>
            <a:r>
              <a:rPr lang="en-US" sz="3000" b="1" dirty="0" err="1" smtClean="0">
                <a:latin typeface="Times New Roman" pitchFamily="18" charset="0"/>
              </a:rPr>
              <a:t>Tầng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có</a:t>
            </a:r>
            <a:r>
              <a:rPr lang="en-US" sz="3000" b="1" dirty="0" smtClean="0">
                <a:latin typeface="Times New Roman" pitchFamily="18" charset="0"/>
              </a:rPr>
              <a:t> 55 </a:t>
            </a:r>
            <a:r>
              <a:rPr lang="en-US" sz="3000" b="1" dirty="0" err="1" smtClean="0">
                <a:latin typeface="Times New Roman" pitchFamily="18" charset="0"/>
              </a:rPr>
              <a:t>que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diêm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là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tầng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thứ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mấy</a:t>
            </a:r>
            <a:r>
              <a:rPr lang="en-US" sz="3000" b="1" dirty="0" smtClean="0">
                <a:latin typeface="Times New Roman" pitchFamily="18" charset="0"/>
              </a:rPr>
              <a:t>?</a:t>
            </a:r>
            <a:endParaRPr lang="en-US" sz="30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66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398532" y="404664"/>
            <a:ext cx="84013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err="1">
                <a:latin typeface="Times New Roman" pitchFamily="18" charset="0"/>
              </a:rPr>
              <a:t>Ví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dụ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</a:rPr>
              <a:t>5: </a:t>
            </a:r>
            <a:r>
              <a:rPr lang="en-US" sz="2400" b="1" dirty="0" err="1" smtClean="0">
                <a:latin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</a:rPr>
              <a:t> An </a:t>
            </a:r>
            <a:r>
              <a:rPr lang="en-US" sz="2400" b="1" dirty="0" err="1" smtClean="0">
                <a:latin typeface="Times New Roman" pitchFamily="18" charset="0"/>
              </a:rPr>
              <a:t>chơi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trò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xếp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que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diêm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thành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tháp</a:t>
            </a:r>
            <a:r>
              <a:rPr lang="en-US" sz="2400" b="1" dirty="0" smtClean="0">
                <a:latin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xếp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thể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hiện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như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</a:rPr>
              <a:t>  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09900" y="141288"/>
            <a:ext cx="3429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CẤP SỐ CỘNG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398564" y="1171740"/>
            <a:ext cx="1653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err="1" smtClean="0">
                <a:latin typeface="Times New Roman" pitchFamily="18" charset="0"/>
              </a:rPr>
              <a:t>Tầng</a:t>
            </a:r>
            <a:r>
              <a:rPr lang="en-US" sz="2400" b="1" dirty="0" smtClean="0">
                <a:latin typeface="Times New Roman" pitchFamily="18" charset="0"/>
              </a:rPr>
              <a:t> 1: 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14652" y="1804088"/>
            <a:ext cx="1653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err="1" smtClean="0">
                <a:latin typeface="Times New Roman" pitchFamily="18" charset="0"/>
              </a:rPr>
              <a:t>Tầng</a:t>
            </a:r>
            <a:r>
              <a:rPr lang="en-US" sz="2400" b="1" dirty="0" smtClean="0">
                <a:latin typeface="Times New Roman" pitchFamily="18" charset="0"/>
              </a:rPr>
              <a:t> 2: 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419180" y="2427648"/>
            <a:ext cx="1653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err="1" smtClean="0">
                <a:latin typeface="Times New Roman" pitchFamily="18" charset="0"/>
              </a:rPr>
              <a:t>Tầng</a:t>
            </a:r>
            <a:r>
              <a:rPr lang="en-US" sz="2400" b="1" dirty="0" smtClean="0">
                <a:latin typeface="Times New Roman" pitchFamily="18" charset="0"/>
              </a:rPr>
              <a:t> 3: 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14652" y="3072219"/>
            <a:ext cx="1653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err="1" smtClean="0">
                <a:latin typeface="Times New Roman" pitchFamily="18" charset="0"/>
              </a:rPr>
              <a:t>Tầng</a:t>
            </a:r>
            <a:r>
              <a:rPr lang="en-US" sz="2400" b="1" dirty="0" smtClean="0">
                <a:latin typeface="Times New Roman" pitchFamily="18" charset="0"/>
              </a:rPr>
              <a:t> 4: </a:t>
            </a:r>
            <a:endParaRPr lang="en-US" sz="2400" b="1" dirty="0">
              <a:latin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48165" y="1052736"/>
            <a:ext cx="95843" cy="544292"/>
            <a:chOff x="3375218" y="1725819"/>
            <a:chExt cx="95843" cy="825563"/>
          </a:xfrm>
        </p:grpSpPr>
        <p:sp>
          <p:nvSpPr>
            <p:cNvPr id="9" name="Rectangle 8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" name="Oval 9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51296" y="1725738"/>
            <a:ext cx="95843" cy="544292"/>
            <a:chOff x="3375218" y="1725819"/>
            <a:chExt cx="95843" cy="825563"/>
          </a:xfrm>
        </p:grpSpPr>
        <p:sp>
          <p:nvSpPr>
            <p:cNvPr id="12" name="Rectangle 11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" name="Oval 12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72132" y="1725738"/>
            <a:ext cx="95843" cy="544292"/>
            <a:chOff x="3375218" y="1725819"/>
            <a:chExt cx="95843" cy="825563"/>
          </a:xfrm>
        </p:grpSpPr>
        <p:sp>
          <p:nvSpPr>
            <p:cNvPr id="15" name="Rectangle 14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6" name="Oval 15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283968" y="1722237"/>
            <a:ext cx="95843" cy="544292"/>
            <a:chOff x="3375218" y="1725819"/>
            <a:chExt cx="95843" cy="825563"/>
          </a:xfrm>
        </p:grpSpPr>
        <p:sp>
          <p:nvSpPr>
            <p:cNvPr id="18" name="Rectangle 17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9" name="Oval 18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551296" y="2427648"/>
            <a:ext cx="95843" cy="544292"/>
            <a:chOff x="3375218" y="1725819"/>
            <a:chExt cx="95843" cy="825563"/>
          </a:xfrm>
        </p:grpSpPr>
        <p:sp>
          <p:nvSpPr>
            <p:cNvPr id="21" name="Rectangle 20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" name="Oval 21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772132" y="2427648"/>
            <a:ext cx="95843" cy="544292"/>
            <a:chOff x="3375218" y="1725819"/>
            <a:chExt cx="95843" cy="825563"/>
          </a:xfrm>
        </p:grpSpPr>
        <p:sp>
          <p:nvSpPr>
            <p:cNvPr id="24" name="Rectangle 23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5" name="Oval 24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283968" y="2424147"/>
            <a:ext cx="95843" cy="544292"/>
            <a:chOff x="3375218" y="1725819"/>
            <a:chExt cx="95843" cy="825563"/>
          </a:xfrm>
        </p:grpSpPr>
        <p:sp>
          <p:nvSpPr>
            <p:cNvPr id="27" name="Rectangle 26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8" name="Oval 27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551296" y="3075720"/>
            <a:ext cx="95843" cy="544292"/>
            <a:chOff x="3375218" y="1725819"/>
            <a:chExt cx="95843" cy="825563"/>
          </a:xfrm>
        </p:grpSpPr>
        <p:sp>
          <p:nvSpPr>
            <p:cNvPr id="30" name="Rectangle 29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1" name="Oval 30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772132" y="3075720"/>
            <a:ext cx="95843" cy="544292"/>
            <a:chOff x="3375218" y="1725819"/>
            <a:chExt cx="95843" cy="825563"/>
          </a:xfrm>
        </p:grpSpPr>
        <p:sp>
          <p:nvSpPr>
            <p:cNvPr id="33" name="Rectangle 32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4" name="Oval 33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283968" y="3072219"/>
            <a:ext cx="95843" cy="544292"/>
            <a:chOff x="3375218" y="1725819"/>
            <a:chExt cx="95843" cy="825563"/>
          </a:xfrm>
        </p:grpSpPr>
        <p:sp>
          <p:nvSpPr>
            <p:cNvPr id="36" name="Rectangle 35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7" name="Oval 36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067944" y="2432501"/>
            <a:ext cx="95843" cy="544292"/>
            <a:chOff x="3375218" y="1725819"/>
            <a:chExt cx="95843" cy="825563"/>
          </a:xfrm>
        </p:grpSpPr>
        <p:sp>
          <p:nvSpPr>
            <p:cNvPr id="39" name="Rectangle 38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0" name="Oval 39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004048" y="2424147"/>
            <a:ext cx="95843" cy="544292"/>
            <a:chOff x="3375218" y="1725819"/>
            <a:chExt cx="95843" cy="825563"/>
          </a:xfrm>
        </p:grpSpPr>
        <p:sp>
          <p:nvSpPr>
            <p:cNvPr id="42" name="Rectangle 41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3" name="Oval 42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004048" y="3081925"/>
            <a:ext cx="95843" cy="544292"/>
            <a:chOff x="3375218" y="1725819"/>
            <a:chExt cx="95843" cy="825563"/>
          </a:xfrm>
        </p:grpSpPr>
        <p:sp>
          <p:nvSpPr>
            <p:cNvPr id="45" name="Rectangle 44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6" name="Oval 45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067944" y="3081925"/>
            <a:ext cx="95843" cy="544292"/>
            <a:chOff x="3375218" y="1725819"/>
            <a:chExt cx="95843" cy="825563"/>
          </a:xfrm>
        </p:grpSpPr>
        <p:sp>
          <p:nvSpPr>
            <p:cNvPr id="48" name="Rectangle 47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9" name="Oval 48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220072" y="3072219"/>
            <a:ext cx="95843" cy="544292"/>
            <a:chOff x="3375218" y="1725819"/>
            <a:chExt cx="95843" cy="825563"/>
          </a:xfrm>
        </p:grpSpPr>
        <p:sp>
          <p:nvSpPr>
            <p:cNvPr id="51" name="Rectangle 50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2" name="Oval 51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851920" y="3082078"/>
            <a:ext cx="95843" cy="544292"/>
            <a:chOff x="3375218" y="1725819"/>
            <a:chExt cx="95843" cy="825563"/>
          </a:xfrm>
        </p:grpSpPr>
        <p:sp>
          <p:nvSpPr>
            <p:cNvPr id="54" name="Rectangle 53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5" name="Oval 54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159466" y="4581128"/>
            <a:ext cx="9268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buAutoNum type="alphaLcParenR"/>
            </a:pPr>
            <a:r>
              <a:rPr lang="en-US" sz="2800" b="1" dirty="0" err="1" smtClean="0">
                <a:latin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que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diêm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tầng</a:t>
            </a:r>
            <a:r>
              <a:rPr lang="en-US" sz="2800" b="1" dirty="0" smtClean="0">
                <a:latin typeface="Times New Roman" pitchFamily="18" charset="0"/>
              </a:rPr>
              <a:t> 50 </a:t>
            </a:r>
            <a:r>
              <a:rPr lang="en-US" sz="2800" b="1" dirty="0" err="1" smtClean="0">
                <a:latin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</a:rPr>
              <a:t>: u</a:t>
            </a:r>
            <a:r>
              <a:rPr lang="en-US" sz="2800" b="1" baseline="-25000" dirty="0" smtClean="0">
                <a:latin typeface="Times New Roman" pitchFamily="18" charset="0"/>
              </a:rPr>
              <a:t>50</a:t>
            </a:r>
            <a:r>
              <a:rPr lang="en-US" sz="2800" b="1" dirty="0" smtClean="0">
                <a:latin typeface="Times New Roman" pitchFamily="18" charset="0"/>
              </a:rPr>
              <a:t> = 1 + (50 – 1). 2 = 99 (</a:t>
            </a:r>
            <a:r>
              <a:rPr lang="en-US" sz="2800" b="1" dirty="0" err="1" smtClean="0">
                <a:latin typeface="Times New Roman" pitchFamily="18" charset="0"/>
              </a:rPr>
              <a:t>que</a:t>
            </a:r>
            <a:r>
              <a:rPr lang="en-US" sz="2800" b="1" dirty="0" smtClean="0">
                <a:latin typeface="Times New Roman" pitchFamily="18" charset="0"/>
              </a:rPr>
              <a:t>)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35998" y="5135126"/>
            <a:ext cx="91172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b) </a:t>
            </a:r>
            <a:r>
              <a:rPr lang="en-US" sz="2800" b="1" dirty="0" err="1" smtClean="0">
                <a:latin typeface="Times New Roman" pitchFamily="18" charset="0"/>
              </a:rPr>
              <a:t>Gọi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tầng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</a:rPr>
              <a:t> 55 </a:t>
            </a:r>
            <a:r>
              <a:rPr lang="en-US" sz="2800" b="1" dirty="0" err="1">
                <a:latin typeface="Times New Roman" pitchFamily="18" charset="0"/>
              </a:rPr>
              <a:t>que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diêm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tầng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thứ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</a:rPr>
              <a:t>n, </a:t>
            </a:r>
            <a:r>
              <a:rPr lang="en-US" sz="2800" b="1" dirty="0" err="1" smtClean="0">
                <a:latin typeface="Times New Roman" pitchFamily="18" charset="0"/>
              </a:rPr>
              <a:t>suy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ra</a:t>
            </a:r>
            <a:r>
              <a:rPr lang="en-US" sz="2800" b="1" dirty="0" smtClean="0">
                <a:latin typeface="Times New Roman" pitchFamily="18" charset="0"/>
              </a:rPr>
              <a:t> u</a:t>
            </a:r>
            <a:r>
              <a:rPr lang="en-US" sz="2800" b="1" baseline="-25000" dirty="0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 = 55</a:t>
            </a:r>
            <a:endParaRPr lang="en-US" sz="2800" b="1" dirty="0">
              <a:latin typeface="Times New Roman" pitchFamily="18" charset="0"/>
            </a:endParaRPr>
          </a:p>
          <a:p>
            <a:r>
              <a:rPr lang="en-US" sz="2800" b="1" dirty="0" err="1">
                <a:latin typeface="Times New Roman" pitchFamily="18" charset="0"/>
              </a:rPr>
              <a:t>Nên</a:t>
            </a:r>
            <a:r>
              <a:rPr lang="en-US" sz="2800" b="1" dirty="0">
                <a:latin typeface="Times New Roman" pitchFamily="18" charset="0"/>
              </a:rPr>
              <a:t> ta </a:t>
            </a:r>
            <a:r>
              <a:rPr lang="en-US" sz="2800" b="1" dirty="0" err="1" smtClean="0">
                <a:latin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</a:rPr>
              <a:t> u</a:t>
            </a:r>
            <a:r>
              <a:rPr lang="en-US" sz="2800" b="1" baseline="-25000" dirty="0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 = </a:t>
            </a:r>
            <a:r>
              <a:rPr lang="en-US" sz="2800" b="1" dirty="0">
                <a:latin typeface="Times New Roman" pitchFamily="18" charset="0"/>
              </a:rPr>
              <a:t>1 + (n – 1). 2 = 55 </a:t>
            </a:r>
            <a:r>
              <a:rPr lang="en-US" sz="2800" b="1" dirty="0">
                <a:latin typeface="Times New Roman" pitchFamily="18" charset="0"/>
                <a:sym typeface="Wingdings" pitchFamily="2" charset="2"/>
              </a:rPr>
              <a:t> n = 28.</a:t>
            </a:r>
          </a:p>
          <a:p>
            <a:r>
              <a:rPr lang="en-US" sz="2800" b="1" dirty="0" err="1">
                <a:latin typeface="Times New Roman" pitchFamily="18" charset="0"/>
                <a:sym typeface="Wingdings" pitchFamily="2" charset="2"/>
              </a:rPr>
              <a:t>Vậy</a:t>
            </a:r>
            <a:r>
              <a:rPr lang="en-US" sz="2800" b="1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>
                <a:latin typeface="Times New Roman" pitchFamily="18" charset="0"/>
                <a:sym typeface="Wingdings" pitchFamily="2" charset="2"/>
              </a:rPr>
              <a:t>tầng</a:t>
            </a:r>
            <a:r>
              <a:rPr lang="en-US" sz="2800" b="1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>
                <a:latin typeface="Times New Roman" pitchFamily="18" charset="0"/>
                <a:sym typeface="Wingdings" pitchFamily="2" charset="2"/>
              </a:rPr>
              <a:t>có</a:t>
            </a:r>
            <a:r>
              <a:rPr lang="en-US" sz="2800" b="1" dirty="0">
                <a:latin typeface="Times New Roman" pitchFamily="18" charset="0"/>
                <a:sym typeface="Wingdings" pitchFamily="2" charset="2"/>
              </a:rPr>
              <a:t> 55 </a:t>
            </a:r>
            <a:r>
              <a:rPr lang="en-US" sz="2800" b="1" dirty="0" err="1">
                <a:latin typeface="Times New Roman" pitchFamily="18" charset="0"/>
                <a:sym typeface="Wingdings" pitchFamily="2" charset="2"/>
              </a:rPr>
              <a:t>que</a:t>
            </a:r>
            <a:r>
              <a:rPr lang="en-US" sz="2800" b="1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>
                <a:latin typeface="Times New Roman" pitchFamily="18" charset="0"/>
                <a:sym typeface="Wingdings" pitchFamily="2" charset="2"/>
              </a:rPr>
              <a:t>diêm</a:t>
            </a:r>
            <a:r>
              <a:rPr lang="en-US" sz="2800" b="1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>
                <a:latin typeface="Times New Roman" pitchFamily="18" charset="0"/>
                <a:sym typeface="Wingdings" pitchFamily="2" charset="2"/>
              </a:rPr>
              <a:t>là</a:t>
            </a:r>
            <a:r>
              <a:rPr lang="en-US" sz="2800" b="1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>
                <a:latin typeface="Times New Roman" pitchFamily="18" charset="0"/>
                <a:sym typeface="Wingdings" pitchFamily="2" charset="2"/>
              </a:rPr>
              <a:t>tầng</a:t>
            </a:r>
            <a:r>
              <a:rPr lang="en-US" sz="2800" b="1" dirty="0">
                <a:latin typeface="Times New Roman" pitchFamily="18" charset="0"/>
                <a:sym typeface="Wingdings" pitchFamily="2" charset="2"/>
              </a:rPr>
              <a:t> 28.</a:t>
            </a:r>
            <a:r>
              <a:rPr lang="en-US" sz="2800" b="1" dirty="0">
                <a:latin typeface="Times New Roman" pitchFamily="18" charset="0"/>
              </a:rPr>
              <a:t> </a:t>
            </a:r>
          </a:p>
        </p:txBody>
      </p:sp>
      <p:sp>
        <p:nvSpPr>
          <p:cNvPr id="59" name="Text Box 12"/>
          <p:cNvSpPr txBox="1">
            <a:spLocks noChangeArrowheads="1"/>
          </p:cNvSpPr>
          <p:nvPr/>
        </p:nvSpPr>
        <p:spPr bwMode="auto">
          <a:xfrm>
            <a:off x="-15651" y="3861048"/>
            <a:ext cx="9268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que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diêm</a:t>
            </a:r>
            <a:r>
              <a:rPr lang="en-US" sz="2800" b="1" dirty="0" smtClean="0">
                <a:latin typeface="Times New Roman" pitchFamily="18" charset="0"/>
              </a:rPr>
              <a:t> ở </a:t>
            </a:r>
            <a:r>
              <a:rPr lang="en-US" sz="2800" b="1" dirty="0" err="1" smtClean="0">
                <a:latin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tầng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thành</a:t>
            </a:r>
            <a:r>
              <a:rPr lang="en-US" sz="2800" b="1" dirty="0" smtClean="0">
                <a:latin typeface="Times New Roman" pitchFamily="18" charset="0"/>
              </a:rPr>
              <a:t> CSC </a:t>
            </a:r>
            <a:r>
              <a:rPr lang="en-US" sz="2800" b="1" dirty="0" err="1" smtClean="0">
                <a:latin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</a:rPr>
              <a:t> u</a:t>
            </a:r>
            <a:r>
              <a:rPr lang="en-US" sz="2800" b="1" baseline="-25000" dirty="0" smtClean="0">
                <a:latin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</a:rPr>
              <a:t> = 1 </a:t>
            </a:r>
            <a:r>
              <a:rPr lang="en-US" sz="2800" b="1" dirty="0" err="1" smtClean="0">
                <a:latin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</a:rPr>
              <a:t> d = 1</a:t>
            </a:r>
          </a:p>
        </p:txBody>
      </p:sp>
    </p:spTree>
    <p:extLst>
      <p:ext uri="{BB962C8B-B14F-4D97-AF65-F5344CB8AC3E}">
        <p14:creationId xmlns:p14="http://schemas.microsoft.com/office/powerpoint/2010/main" val="247312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398532" y="658957"/>
            <a:ext cx="840137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b="1" dirty="0" err="1">
                <a:latin typeface="Times New Roman" pitchFamily="18" charset="0"/>
              </a:rPr>
              <a:t>Ví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dụ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</a:rPr>
              <a:t>5: </a:t>
            </a:r>
            <a:r>
              <a:rPr lang="en-US" sz="3000" b="1" dirty="0" err="1" smtClean="0">
                <a:latin typeface="Times New Roman" pitchFamily="18" charset="0"/>
              </a:rPr>
              <a:t>Bạn</a:t>
            </a:r>
            <a:r>
              <a:rPr lang="en-US" sz="3000" b="1" dirty="0" smtClean="0">
                <a:latin typeface="Times New Roman" pitchFamily="18" charset="0"/>
              </a:rPr>
              <a:t> An </a:t>
            </a:r>
            <a:r>
              <a:rPr lang="en-US" sz="3000" b="1" dirty="0" err="1" smtClean="0">
                <a:latin typeface="Times New Roman" pitchFamily="18" charset="0"/>
              </a:rPr>
              <a:t>chơi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trò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xếp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que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diêm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thành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hình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tháp</a:t>
            </a:r>
            <a:r>
              <a:rPr lang="en-US" sz="3000" b="1" dirty="0" smtClean="0">
                <a:latin typeface="Times New Roman" pitchFamily="18" charset="0"/>
              </a:rPr>
              <a:t>, </a:t>
            </a:r>
            <a:r>
              <a:rPr lang="en-US" sz="3000" b="1" dirty="0" err="1" smtClean="0">
                <a:latin typeface="Times New Roman" pitchFamily="18" charset="0"/>
              </a:rPr>
              <a:t>cách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xếp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thể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hiện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như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sau</a:t>
            </a:r>
            <a:r>
              <a:rPr lang="en-US" sz="3000" b="1" dirty="0" smtClean="0">
                <a:latin typeface="Times New Roman" pitchFamily="18" charset="0"/>
              </a:rPr>
              <a:t>  </a:t>
            </a:r>
            <a:endParaRPr lang="en-US" sz="3000" b="1" dirty="0">
              <a:latin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09900" y="141288"/>
            <a:ext cx="3429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CẤP SỐ CỘNG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398564" y="1844824"/>
            <a:ext cx="16531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b="1" dirty="0" err="1" smtClean="0">
                <a:latin typeface="Times New Roman" pitchFamily="18" charset="0"/>
              </a:rPr>
              <a:t>Tầng</a:t>
            </a:r>
            <a:r>
              <a:rPr lang="en-US" sz="3000" b="1" dirty="0" smtClean="0">
                <a:latin typeface="Times New Roman" pitchFamily="18" charset="0"/>
              </a:rPr>
              <a:t> 1: </a:t>
            </a:r>
            <a:endParaRPr lang="en-US" sz="3000" b="1" dirty="0">
              <a:latin typeface="Times New Roman" pitchFamily="18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14652" y="2477172"/>
            <a:ext cx="16531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b="1" dirty="0" err="1" smtClean="0">
                <a:latin typeface="Times New Roman" pitchFamily="18" charset="0"/>
              </a:rPr>
              <a:t>Tầng</a:t>
            </a:r>
            <a:r>
              <a:rPr lang="en-US" sz="3000" b="1" dirty="0" smtClean="0">
                <a:latin typeface="Times New Roman" pitchFamily="18" charset="0"/>
              </a:rPr>
              <a:t> 2: </a:t>
            </a:r>
            <a:endParaRPr lang="en-US" sz="3000" b="1" dirty="0">
              <a:latin typeface="Times New Roman" pitchFamily="18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419180" y="3100732"/>
            <a:ext cx="16531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b="1" dirty="0" err="1" smtClean="0">
                <a:latin typeface="Times New Roman" pitchFamily="18" charset="0"/>
              </a:rPr>
              <a:t>Tầng</a:t>
            </a:r>
            <a:r>
              <a:rPr lang="en-US" sz="3000" b="1" dirty="0" smtClean="0">
                <a:latin typeface="Times New Roman" pitchFamily="18" charset="0"/>
              </a:rPr>
              <a:t> 3: </a:t>
            </a:r>
            <a:endParaRPr lang="en-US" sz="3000" b="1" dirty="0">
              <a:latin typeface="Times New Roman" pitchFamily="18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14652" y="3745303"/>
            <a:ext cx="16531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b="1" dirty="0" err="1" smtClean="0">
                <a:latin typeface="Times New Roman" pitchFamily="18" charset="0"/>
              </a:rPr>
              <a:t>Tầng</a:t>
            </a:r>
            <a:r>
              <a:rPr lang="en-US" sz="3000" b="1" dirty="0" smtClean="0">
                <a:latin typeface="Times New Roman" pitchFamily="18" charset="0"/>
              </a:rPr>
              <a:t> 4: </a:t>
            </a:r>
            <a:endParaRPr lang="en-US" sz="3000" b="1" dirty="0">
              <a:latin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48165" y="1725820"/>
            <a:ext cx="95843" cy="544292"/>
            <a:chOff x="3375218" y="1725819"/>
            <a:chExt cx="95843" cy="825563"/>
          </a:xfrm>
        </p:grpSpPr>
        <p:sp>
          <p:nvSpPr>
            <p:cNvPr id="9" name="Rectangle 8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51296" y="2398822"/>
            <a:ext cx="95843" cy="544292"/>
            <a:chOff x="3375218" y="1725819"/>
            <a:chExt cx="95843" cy="825563"/>
          </a:xfrm>
        </p:grpSpPr>
        <p:sp>
          <p:nvSpPr>
            <p:cNvPr id="12" name="Rectangle 11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72132" y="2398822"/>
            <a:ext cx="95843" cy="544292"/>
            <a:chOff x="3375218" y="1725819"/>
            <a:chExt cx="95843" cy="825563"/>
          </a:xfrm>
        </p:grpSpPr>
        <p:sp>
          <p:nvSpPr>
            <p:cNvPr id="15" name="Rectangle 14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283968" y="2395321"/>
            <a:ext cx="95843" cy="544292"/>
            <a:chOff x="3375218" y="1725819"/>
            <a:chExt cx="95843" cy="825563"/>
          </a:xfrm>
        </p:grpSpPr>
        <p:sp>
          <p:nvSpPr>
            <p:cNvPr id="18" name="Rectangle 17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551296" y="3100732"/>
            <a:ext cx="95843" cy="544292"/>
            <a:chOff x="3375218" y="1725819"/>
            <a:chExt cx="95843" cy="825563"/>
          </a:xfrm>
        </p:grpSpPr>
        <p:sp>
          <p:nvSpPr>
            <p:cNvPr id="21" name="Rectangle 20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772132" y="3100732"/>
            <a:ext cx="95843" cy="544292"/>
            <a:chOff x="3375218" y="1725819"/>
            <a:chExt cx="95843" cy="825563"/>
          </a:xfrm>
        </p:grpSpPr>
        <p:sp>
          <p:nvSpPr>
            <p:cNvPr id="24" name="Rectangle 23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283968" y="3097231"/>
            <a:ext cx="95843" cy="544292"/>
            <a:chOff x="3375218" y="1725819"/>
            <a:chExt cx="95843" cy="825563"/>
          </a:xfrm>
        </p:grpSpPr>
        <p:sp>
          <p:nvSpPr>
            <p:cNvPr id="27" name="Rectangle 26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551296" y="3748804"/>
            <a:ext cx="95843" cy="544292"/>
            <a:chOff x="3375218" y="1725819"/>
            <a:chExt cx="95843" cy="825563"/>
          </a:xfrm>
        </p:grpSpPr>
        <p:sp>
          <p:nvSpPr>
            <p:cNvPr id="30" name="Rectangle 29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772132" y="3748804"/>
            <a:ext cx="95843" cy="544292"/>
            <a:chOff x="3375218" y="1725819"/>
            <a:chExt cx="95843" cy="825563"/>
          </a:xfrm>
        </p:grpSpPr>
        <p:sp>
          <p:nvSpPr>
            <p:cNvPr id="33" name="Rectangle 32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283968" y="3745303"/>
            <a:ext cx="95843" cy="544292"/>
            <a:chOff x="3375218" y="1725819"/>
            <a:chExt cx="95843" cy="825563"/>
          </a:xfrm>
        </p:grpSpPr>
        <p:sp>
          <p:nvSpPr>
            <p:cNvPr id="36" name="Rectangle 35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067944" y="3105585"/>
            <a:ext cx="95843" cy="544292"/>
            <a:chOff x="3375218" y="1725819"/>
            <a:chExt cx="95843" cy="825563"/>
          </a:xfrm>
        </p:grpSpPr>
        <p:sp>
          <p:nvSpPr>
            <p:cNvPr id="39" name="Rectangle 38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004048" y="3097231"/>
            <a:ext cx="95843" cy="544292"/>
            <a:chOff x="3375218" y="1725819"/>
            <a:chExt cx="95843" cy="825563"/>
          </a:xfrm>
        </p:grpSpPr>
        <p:sp>
          <p:nvSpPr>
            <p:cNvPr id="42" name="Rectangle 41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004048" y="3755009"/>
            <a:ext cx="95843" cy="544292"/>
            <a:chOff x="3375218" y="1725819"/>
            <a:chExt cx="95843" cy="825563"/>
          </a:xfrm>
        </p:grpSpPr>
        <p:sp>
          <p:nvSpPr>
            <p:cNvPr id="45" name="Rectangle 44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067944" y="3755009"/>
            <a:ext cx="95843" cy="544292"/>
            <a:chOff x="3375218" y="1725819"/>
            <a:chExt cx="95843" cy="825563"/>
          </a:xfrm>
        </p:grpSpPr>
        <p:sp>
          <p:nvSpPr>
            <p:cNvPr id="48" name="Rectangle 47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220072" y="3745303"/>
            <a:ext cx="95843" cy="544292"/>
            <a:chOff x="3375218" y="1725819"/>
            <a:chExt cx="95843" cy="825563"/>
          </a:xfrm>
        </p:grpSpPr>
        <p:sp>
          <p:nvSpPr>
            <p:cNvPr id="51" name="Rectangle 50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851920" y="3755162"/>
            <a:ext cx="95843" cy="544292"/>
            <a:chOff x="3375218" y="1725819"/>
            <a:chExt cx="95843" cy="825563"/>
          </a:xfrm>
        </p:grpSpPr>
        <p:sp>
          <p:nvSpPr>
            <p:cNvPr id="54" name="Rectangle 53"/>
            <p:cNvSpPr/>
            <p:nvPr/>
          </p:nvSpPr>
          <p:spPr>
            <a:xfrm>
              <a:off x="3397012" y="1988840"/>
              <a:ext cx="45719" cy="56254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3375218" y="1725819"/>
              <a:ext cx="95843" cy="2851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8" name="Picture 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04" y="5337947"/>
            <a:ext cx="2079032" cy="1515961"/>
          </a:xfrm>
          <a:prstGeom prst="rect">
            <a:avLst/>
          </a:prstGeom>
        </p:spPr>
      </p:pic>
      <p:sp>
        <p:nvSpPr>
          <p:cNvPr id="59" name="Oval Callout 58"/>
          <p:cNvSpPr/>
          <p:nvPr/>
        </p:nvSpPr>
        <p:spPr>
          <a:xfrm>
            <a:off x="1925066" y="4365104"/>
            <a:ext cx="7039422" cy="1730823"/>
          </a:xfrm>
          <a:prstGeom prst="wedgeEllipseCallout">
            <a:avLst>
              <a:gd name="adj1" fmla="val -52813"/>
              <a:gd name="adj2" fmla="val 5877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diêm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</a:p>
          <a:p>
            <a:pPr marL="514350" indent="-514350" algn="ctr">
              <a:buAutoNum type="alphaLcParenR"/>
            </a:pP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2,4</a:t>
            </a:r>
          </a:p>
          <a:p>
            <a:pPr marL="514350" indent="-514350" algn="ctr">
              <a:buAutoNum type="alphaLcParenR"/>
            </a:pP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3, 5.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16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0" y="5229200"/>
            <a:ext cx="2079032" cy="1515961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1897634" y="3824473"/>
            <a:ext cx="7039422" cy="1764768"/>
          </a:xfrm>
          <a:prstGeom prst="wedgeEllipseCallout">
            <a:avLst>
              <a:gd name="adj1" fmla="val -52813"/>
              <a:gd name="adj2" fmla="val 5877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</a:t>
            </a:r>
            <a:r>
              <a:rPr lang="en-US" sz="3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;u</a:t>
            </a:r>
            <a:r>
              <a:rPr lang="en-US" sz="3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;u</a:t>
            </a:r>
            <a:r>
              <a:rPr lang="en-US" sz="3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;u</a:t>
            </a:r>
            <a:r>
              <a:rPr lang="en-US" sz="3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;u</a:t>
            </a:r>
            <a:r>
              <a:rPr lang="en-US" sz="3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475656" y="1412432"/>
            <a:ext cx="6048128" cy="153896"/>
            <a:chOff x="1475656" y="1412432"/>
            <a:chExt cx="6048128" cy="153896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475656" y="1484784"/>
              <a:ext cx="6048128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339752" y="1412776"/>
              <a:ext cx="0" cy="144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771800" y="1422328"/>
              <a:ext cx="0" cy="144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203848" y="1422328"/>
              <a:ext cx="0" cy="144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563888" y="1421176"/>
              <a:ext cx="0" cy="144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923928" y="1412776"/>
              <a:ext cx="0" cy="144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283968" y="1412432"/>
              <a:ext cx="0" cy="144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644008" y="1421176"/>
              <a:ext cx="0" cy="144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6056" y="1412776"/>
              <a:ext cx="0" cy="144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508104" y="1421176"/>
              <a:ext cx="0" cy="144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868144" y="1412776"/>
              <a:ext cx="0" cy="144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300192" y="1412432"/>
              <a:ext cx="0" cy="144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732240" y="1412792"/>
              <a:ext cx="0" cy="144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2163760" y="16915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3856" y="16915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07312" y="17010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28528" y="16915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925857" y="17197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724128" y="17323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846138" y="980728"/>
            <a:ext cx="459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372286" y="981412"/>
            <a:ext cx="459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101676" y="974588"/>
            <a:ext cx="459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591332" y="1007648"/>
            <a:ext cx="459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10964" y="980728"/>
            <a:ext cx="459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60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359320" y="665163"/>
            <a:ext cx="8382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</a:rPr>
              <a:t>III. TÍNH CHẤT CÁC SỐ HẠNG CỦA CẤP SỐ CỘNG</a:t>
            </a: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381000" y="1340768"/>
            <a:ext cx="83820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600" b="1" dirty="0" err="1">
                <a:latin typeface="Times New Roman" pitchFamily="18" charset="0"/>
              </a:rPr>
              <a:t>Định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lí</a:t>
            </a:r>
            <a:r>
              <a:rPr lang="en-US" sz="2600" b="1" dirty="0">
                <a:latin typeface="Times New Roman" pitchFamily="18" charset="0"/>
              </a:rPr>
              <a:t> 2</a:t>
            </a:r>
            <a:br>
              <a:rPr lang="en-US" sz="2600" b="1" dirty="0">
                <a:latin typeface="Times New Roman" pitchFamily="18" charset="0"/>
              </a:rPr>
            </a:br>
            <a:r>
              <a:rPr lang="en-US" sz="2600" b="1" dirty="0" err="1">
                <a:latin typeface="Times New Roman" pitchFamily="18" charset="0"/>
              </a:rPr>
              <a:t>Trong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một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cấp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số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cộng</a:t>
            </a:r>
            <a:r>
              <a:rPr lang="en-US" sz="2600" b="1" dirty="0">
                <a:latin typeface="Times New Roman" pitchFamily="18" charset="0"/>
              </a:rPr>
              <a:t>, </a:t>
            </a:r>
            <a:r>
              <a:rPr lang="en-US" sz="2600" b="1" dirty="0" err="1">
                <a:latin typeface="Times New Roman" pitchFamily="18" charset="0"/>
              </a:rPr>
              <a:t>mỗi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số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hạng</a:t>
            </a:r>
            <a:r>
              <a:rPr lang="en-US" sz="2600" b="1" dirty="0">
                <a:latin typeface="Times New Roman" pitchFamily="18" charset="0"/>
              </a:rPr>
              <a:t> (</a:t>
            </a:r>
            <a:r>
              <a:rPr lang="en-US" sz="2600" b="1" dirty="0" err="1">
                <a:latin typeface="Times New Roman" pitchFamily="18" charset="0"/>
              </a:rPr>
              <a:t>trừ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số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hạng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vi-VN" sz="2600" b="1" dirty="0">
                <a:latin typeface="Times New Roman" pitchFamily="18" charset="0"/>
              </a:rPr>
              <a:t>đ</a:t>
            </a:r>
            <a:r>
              <a:rPr lang="en-US" sz="2600" b="1" dirty="0" err="1">
                <a:latin typeface="Times New Roman" pitchFamily="18" charset="0"/>
              </a:rPr>
              <a:t>ầu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và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cuối</a:t>
            </a:r>
            <a:r>
              <a:rPr lang="en-US" sz="2600" b="1" dirty="0">
                <a:latin typeface="Times New Roman" pitchFamily="18" charset="0"/>
              </a:rPr>
              <a:t>) </a:t>
            </a:r>
            <a:r>
              <a:rPr lang="vi-VN" sz="2600" b="1" dirty="0">
                <a:latin typeface="Times New Roman" pitchFamily="18" charset="0"/>
              </a:rPr>
              <a:t>đ</a:t>
            </a:r>
            <a:r>
              <a:rPr lang="en-US" sz="2600" b="1" dirty="0" err="1">
                <a:latin typeface="Times New Roman" pitchFamily="18" charset="0"/>
              </a:rPr>
              <a:t>ều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là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trung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bình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cộng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của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hai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số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hạng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vi-VN" sz="2600" b="1" dirty="0">
                <a:latin typeface="Times New Roman" pitchFamily="18" charset="0"/>
              </a:rPr>
              <a:t>đ</a:t>
            </a:r>
            <a:r>
              <a:rPr lang="en-US" sz="2600" b="1" dirty="0" err="1">
                <a:latin typeface="Times New Roman" pitchFamily="18" charset="0"/>
              </a:rPr>
              <a:t>ứng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kề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với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nó</a:t>
            </a:r>
            <a:r>
              <a:rPr lang="en-US" sz="2600" b="1" dirty="0">
                <a:latin typeface="Times New Roman" pitchFamily="18" charset="0"/>
              </a:rPr>
              <a:t>, </a:t>
            </a:r>
            <a:r>
              <a:rPr lang="en-US" sz="2600" b="1" dirty="0" err="1">
                <a:latin typeface="Times New Roman" pitchFamily="18" charset="0"/>
              </a:rPr>
              <a:t>nghĩa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là</a:t>
            </a:r>
            <a:r>
              <a:rPr lang="en-US" sz="2600" b="1" dirty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985125"/>
              </p:ext>
            </p:extLst>
          </p:nvPr>
        </p:nvGraphicFramePr>
        <p:xfrm>
          <a:off x="2771800" y="2996952"/>
          <a:ext cx="3096344" cy="947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3" imgW="1497950" imgH="393529" progId="Equation.DSMT4">
                  <p:embed/>
                </p:oleObj>
              </mc:Choice>
              <mc:Fallback>
                <p:oleObj name="Equation" r:id="rId3" imgW="149795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996952"/>
                        <a:ext cx="3096344" cy="9471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467544" y="3933056"/>
            <a:ext cx="8382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600" b="1" dirty="0" err="1">
                <a:latin typeface="Times New Roman" pitchFamily="18" charset="0"/>
              </a:rPr>
              <a:t>Nhận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xét</a:t>
            </a:r>
            <a:r>
              <a:rPr lang="en-US" sz="2600" b="1" dirty="0">
                <a:latin typeface="Times New Roman" pitchFamily="18" charset="0"/>
              </a:rPr>
              <a:t> : </a:t>
            </a:r>
            <a:r>
              <a:rPr lang="en-US" sz="2600" b="1" dirty="0" err="1">
                <a:latin typeface="Times New Roman" pitchFamily="18" charset="0"/>
              </a:rPr>
              <a:t>ba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số</a:t>
            </a:r>
            <a:r>
              <a:rPr lang="en-US" sz="2600" b="1" dirty="0">
                <a:latin typeface="Times New Roman" pitchFamily="18" charset="0"/>
              </a:rPr>
              <a:t> a; b; c </a:t>
            </a:r>
            <a:r>
              <a:rPr lang="en-US" sz="2600" b="1" dirty="0" err="1">
                <a:latin typeface="Times New Roman" pitchFamily="18" charset="0"/>
              </a:rPr>
              <a:t>lập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thành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một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cấp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số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cộng</a:t>
            </a:r>
            <a:r>
              <a:rPr lang="en-US" sz="2600" b="1" dirty="0">
                <a:latin typeface="Times New Roman" pitchFamily="18" charset="0"/>
              </a:rPr>
              <a:t> </a:t>
            </a:r>
            <a:br>
              <a:rPr lang="en-US" sz="2600" b="1" dirty="0">
                <a:latin typeface="Times New Roman" pitchFamily="18" charset="0"/>
              </a:rPr>
            </a:br>
            <a:r>
              <a:rPr lang="en-US" sz="2600" b="1" dirty="0">
                <a:latin typeface="Times New Roman" pitchFamily="18" charset="0"/>
              </a:rPr>
              <a:t>                                     </a:t>
            </a:r>
            <a:r>
              <a:rPr lang="en-US" sz="2600" b="1" dirty="0" smtClean="0">
                <a:latin typeface="Times New Roman" pitchFamily="18" charset="0"/>
                <a:sym typeface="Wingdings" pitchFamily="2" charset="2"/>
              </a:rPr>
              <a:t></a:t>
            </a:r>
            <a:r>
              <a:rPr lang="en-US" sz="2600" b="1" dirty="0" smtClean="0">
                <a:latin typeface="Times New Roman" pitchFamily="18" charset="0"/>
              </a:rPr>
              <a:t> </a:t>
            </a:r>
            <a:r>
              <a:rPr lang="en-US" sz="2600" b="1" dirty="0">
                <a:latin typeface="Times New Roman" pitchFamily="18" charset="0"/>
              </a:rPr>
              <a:t>a + c = 2b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009900" y="141288"/>
            <a:ext cx="3429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CẤP SỐ CỘNG</a:t>
            </a:r>
          </a:p>
        </p:txBody>
      </p:sp>
    </p:spTree>
    <p:extLst>
      <p:ext uri="{BB962C8B-B14F-4D97-AF65-F5344CB8AC3E}">
        <p14:creationId xmlns:p14="http://schemas.microsoft.com/office/powerpoint/2010/main" val="78634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398532" y="658957"/>
            <a:ext cx="840137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 dirty="0" err="1">
                <a:latin typeface="Times New Roman" pitchFamily="18" charset="0"/>
              </a:rPr>
              <a:t>Ví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dụ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</a:rPr>
              <a:t>6: </a:t>
            </a:r>
            <a:r>
              <a:rPr lang="en-US" sz="2800" b="1" dirty="0" err="1" smtClean="0">
                <a:latin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tiền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Bình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bỏ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heo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đất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tiết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kiệm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</a:rPr>
              <a:t> 10 </a:t>
            </a:r>
            <a:r>
              <a:rPr lang="en-US" sz="2800" b="1" dirty="0" err="1" smtClean="0">
                <a:latin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</a:rPr>
              <a:t> (</a:t>
            </a:r>
            <a:r>
              <a:rPr lang="en-US" sz="2800" b="1" dirty="0" err="1" smtClean="0">
                <a:latin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bỏ</a:t>
            </a:r>
            <a:r>
              <a:rPr lang="en-US" sz="2800" b="1" dirty="0" smtClean="0">
                <a:latin typeface="Times New Roman" pitchFamily="18" charset="0"/>
              </a:rPr>
              <a:t> 1 </a:t>
            </a:r>
            <a:r>
              <a:rPr lang="en-US" sz="2800" b="1" dirty="0" err="1" smtClean="0">
                <a:latin typeface="Times New Roman" pitchFamily="18" charset="0"/>
              </a:rPr>
              <a:t>lần</a:t>
            </a:r>
            <a:r>
              <a:rPr lang="en-US" sz="2800" b="1" dirty="0">
                <a:latin typeface="Times New Roman" pitchFamily="18" charset="0"/>
              </a:rPr>
              <a:t>)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xác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định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bởi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</a:rPr>
              <a:t> CSC (u</a:t>
            </a:r>
            <a:r>
              <a:rPr lang="en-US" sz="2800" b="1" baseline="-25000" dirty="0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), </a:t>
            </a:r>
            <a:r>
              <a:rPr lang="en-US" sz="2800" b="1" dirty="0" err="1" smtClean="0">
                <a:latin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</a:rPr>
              <a:t> 8 </a:t>
            </a:r>
            <a:r>
              <a:rPr lang="en-US" sz="2800" b="1" dirty="0" err="1" smtClean="0">
                <a:latin typeface="Times New Roman" pitchFamily="18" charset="0"/>
              </a:rPr>
              <a:t>Bình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bỏ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</a:rPr>
              <a:t> 24000 </a:t>
            </a:r>
            <a:r>
              <a:rPr lang="en-US" sz="2800" b="1" dirty="0" err="1" smtClean="0">
                <a:latin typeface="Times New Roman" pitchFamily="18" charset="0"/>
              </a:rPr>
              <a:t>đồng</a:t>
            </a:r>
            <a:r>
              <a:rPr lang="en-US" sz="2800" b="1" dirty="0" smtClean="0">
                <a:latin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</a:rPr>
              <a:t> 10 </a:t>
            </a:r>
            <a:r>
              <a:rPr lang="en-US" sz="2800" b="1" dirty="0" err="1" smtClean="0">
                <a:latin typeface="Times New Roman" pitchFamily="18" charset="0"/>
              </a:rPr>
              <a:t>Bình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bỏ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</a:rPr>
              <a:t> 28000 </a:t>
            </a:r>
            <a:r>
              <a:rPr lang="en-US" sz="2800" b="1" dirty="0" err="1" smtClean="0">
                <a:latin typeface="Times New Roman" pitchFamily="18" charset="0"/>
              </a:rPr>
              <a:t>đồng</a:t>
            </a:r>
            <a:r>
              <a:rPr lang="en-US" sz="2800" b="1" dirty="0" smtClean="0">
                <a:latin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</a:rPr>
              <a:t>Hỏi</a:t>
            </a:r>
            <a:endParaRPr lang="en-US" sz="2800" b="1" dirty="0" smtClean="0">
              <a:latin typeface="Times New Roman" pitchFamily="18" charset="0"/>
            </a:endParaRPr>
          </a:p>
          <a:p>
            <a:pPr algn="just" eaLnBrk="1" hangingPunct="1"/>
            <a:r>
              <a:rPr lang="en-US" sz="2800" b="1" dirty="0" smtClean="0">
                <a:latin typeface="Times New Roman" pitchFamily="18" charset="0"/>
              </a:rPr>
              <a:t>a) </a:t>
            </a:r>
            <a:r>
              <a:rPr lang="en-US" sz="2800" b="1" dirty="0" err="1" smtClean="0">
                <a:latin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</a:rPr>
              <a:t> 9 </a:t>
            </a:r>
            <a:r>
              <a:rPr lang="en-US" sz="2800" b="1" dirty="0" err="1" smtClean="0">
                <a:latin typeface="Times New Roman" pitchFamily="18" charset="0"/>
              </a:rPr>
              <a:t>Bình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bỏ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heo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đất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bao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nhiêu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tiền</a:t>
            </a:r>
            <a:r>
              <a:rPr lang="en-US" sz="2800" b="1" dirty="0" smtClean="0">
                <a:latin typeface="Times New Roman" pitchFamily="18" charset="0"/>
              </a:rPr>
              <a:t>?</a:t>
            </a:r>
          </a:p>
          <a:p>
            <a:pPr algn="just" eaLnBrk="1" hangingPunct="1"/>
            <a:r>
              <a:rPr lang="en-US" sz="2800" b="1" dirty="0" smtClean="0">
                <a:latin typeface="Times New Roman" pitchFamily="18" charset="0"/>
              </a:rPr>
              <a:t>b) </a:t>
            </a:r>
            <a:r>
              <a:rPr lang="en-US" sz="2800" b="1" dirty="0" err="1" smtClean="0">
                <a:latin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</a:rPr>
              <a:t>7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Bình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bỏ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heo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đất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bao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nhiêu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tiền</a:t>
            </a:r>
            <a:r>
              <a:rPr lang="en-US" sz="2800" b="1" dirty="0" smtClean="0">
                <a:latin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09900" y="141288"/>
            <a:ext cx="3429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CẤP SỐ CỘNG</a:t>
            </a:r>
          </a:p>
        </p:txBody>
      </p:sp>
      <p:sp>
        <p:nvSpPr>
          <p:cNvPr id="4" name="Rectangle 3"/>
          <p:cNvSpPr/>
          <p:nvPr/>
        </p:nvSpPr>
        <p:spPr>
          <a:xfrm>
            <a:off x="755576" y="3573016"/>
            <a:ext cx="6909772" cy="8934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a)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Số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tiền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Bình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bỏ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vào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heo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đất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ngày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thứ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9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là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: </a:t>
            </a:r>
          </a:p>
          <a:p>
            <a:pPr algn="ctr">
              <a:defRPr/>
            </a:pP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(24 000 + 28 000) : 2 = 26 000 (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đồng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576" y="4817888"/>
            <a:ext cx="6909772" cy="8934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2600" b="1" dirty="0">
                <a:solidFill>
                  <a:schemeClr val="bg1"/>
                </a:solidFill>
                <a:latin typeface="Times New Roman"/>
              </a:rPr>
              <a:t>b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)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Số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tiền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Bình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bỏ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vào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heo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đất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ngày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thứ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7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là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: </a:t>
            </a:r>
          </a:p>
          <a:p>
            <a:pPr algn="ctr">
              <a:defRPr/>
            </a:pP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24 000 x 2 – 26 000 = 22 000 (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đồng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5231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1835696" y="188640"/>
            <a:ext cx="511256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79512" y="908720"/>
            <a:ext cx="86106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FF3300"/>
                </a:solidFill>
                <a:latin typeface="Times New Roman" pitchFamily="18" charset="0"/>
              </a:rPr>
              <a:t>Tổ</a:t>
            </a:r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</a:rPr>
              <a:t> 1: </a:t>
            </a:r>
            <a:r>
              <a:rPr lang="en-US" sz="3600" b="1" dirty="0" err="1">
                <a:latin typeface="Times New Roman" pitchFamily="18" charset="0"/>
              </a:rPr>
              <a:t>Nêu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các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cách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cho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dãy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</a:rPr>
              <a:t>?</a:t>
            </a:r>
          </a:p>
          <a:p>
            <a:pPr algn="just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Tổ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2: </a:t>
            </a:r>
            <a:r>
              <a:rPr lang="en-US" sz="3600" b="1" dirty="0" err="1" smtClean="0">
                <a:latin typeface="Times New Roman" pitchFamily="18" charset="0"/>
              </a:rPr>
              <a:t>Thế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nào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là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dãy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tăng</a:t>
            </a:r>
            <a:r>
              <a:rPr lang="en-US" sz="3600" b="1" dirty="0" smtClean="0">
                <a:latin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</a:rPr>
              <a:t>dãy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giảm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và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dãy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bị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chặn</a:t>
            </a:r>
            <a:r>
              <a:rPr lang="en-US" sz="3600" b="1" dirty="0">
                <a:latin typeface="Times New Roman" pitchFamily="18" charset="0"/>
              </a:rPr>
              <a:t>?</a:t>
            </a:r>
          </a:p>
          <a:p>
            <a:pPr algn="just"/>
            <a:r>
              <a:rPr lang="en-US" sz="3600" b="1" dirty="0" err="1" smtClean="0">
                <a:solidFill>
                  <a:srgbClr val="FF3300"/>
                </a:solidFill>
                <a:latin typeface="Times New Roman" pitchFamily="18" charset="0"/>
              </a:rPr>
              <a:t>Tổ</a:t>
            </a:r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</a:rPr>
              <a:t> 3: </a:t>
            </a:r>
            <a:r>
              <a:rPr lang="en-US" sz="3600" b="1" dirty="0" err="1" smtClean="0">
                <a:latin typeface="Times New Roman" pitchFamily="18" charset="0"/>
              </a:rPr>
              <a:t>Viết</a:t>
            </a:r>
            <a:r>
              <a:rPr lang="en-US" sz="3600" b="1" dirty="0" smtClean="0">
                <a:latin typeface="Times New Roman" pitchFamily="18" charset="0"/>
              </a:rPr>
              <a:t> 5 </a:t>
            </a:r>
            <a:r>
              <a:rPr lang="en-US" sz="3600" b="1" dirty="0" err="1" smtClean="0">
                <a:latin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hạng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đầu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tiên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dãy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hạng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tổng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quát</a:t>
            </a:r>
            <a:r>
              <a:rPr lang="en-US" sz="3600" b="1" dirty="0" smtClean="0">
                <a:latin typeface="Times New Roman" pitchFamily="18" charset="0"/>
              </a:rPr>
              <a:t> u</a:t>
            </a:r>
            <a:r>
              <a:rPr lang="en-US" sz="3600" b="1" baseline="-25000" dirty="0" smtClean="0">
                <a:latin typeface="Times New Roman" pitchFamily="18" charset="0"/>
              </a:rPr>
              <a:t>n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cho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bởi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công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thức</a:t>
            </a:r>
            <a:endParaRPr lang="en-US" sz="3600" b="1" dirty="0" smtClean="0">
              <a:latin typeface="Times New Roman" pitchFamily="18" charset="0"/>
            </a:endParaRPr>
          </a:p>
          <a:p>
            <a:pPr algn="ctr"/>
            <a:r>
              <a:rPr lang="en-US" sz="3600" b="1" dirty="0" smtClean="0">
                <a:latin typeface="Times New Roman" pitchFamily="18" charset="0"/>
              </a:rPr>
              <a:t>u</a:t>
            </a:r>
            <a:r>
              <a:rPr lang="en-US" sz="3600" b="1" baseline="-25000" dirty="0" smtClean="0">
                <a:latin typeface="Times New Roman" pitchFamily="18" charset="0"/>
              </a:rPr>
              <a:t>n </a:t>
            </a:r>
            <a:r>
              <a:rPr lang="en-US" sz="3600" b="1" dirty="0" smtClean="0">
                <a:latin typeface="Times New Roman" pitchFamily="18" charset="0"/>
              </a:rPr>
              <a:t>= 3n - 2 </a:t>
            </a:r>
          </a:p>
          <a:p>
            <a:pPr algn="just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Tổ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4: </a:t>
            </a:r>
            <a:r>
              <a:rPr lang="en-US" sz="3600" b="1" dirty="0" smtClean="0">
                <a:latin typeface="Times New Roman" pitchFamily="18" charset="0"/>
              </a:rPr>
              <a:t>Cho </a:t>
            </a:r>
            <a:r>
              <a:rPr lang="en-US" sz="3600" b="1" dirty="0" err="1" smtClean="0">
                <a:latin typeface="Times New Roman" pitchFamily="18" charset="0"/>
              </a:rPr>
              <a:t>dãy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</a:rPr>
              <a:t> (u</a:t>
            </a:r>
            <a:r>
              <a:rPr lang="en-US" sz="3600" b="1" baseline="-25000" dirty="0" smtClean="0">
                <a:latin typeface="Times New Roman" pitchFamily="18" charset="0"/>
              </a:rPr>
              <a:t>n</a:t>
            </a:r>
            <a:r>
              <a:rPr lang="en-US" sz="3600" b="1" dirty="0" smtClean="0">
                <a:latin typeface="Times New Roman" pitchFamily="18" charset="0"/>
              </a:rPr>
              <a:t>) </a:t>
            </a:r>
            <a:r>
              <a:rPr lang="en-US" sz="3600" b="1" dirty="0" err="1" smtClean="0">
                <a:latin typeface="Times New Roman" pitchFamily="18" charset="0"/>
              </a:rPr>
              <a:t>biết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</a:p>
          <a:p>
            <a:pPr algn="ctr"/>
            <a:r>
              <a:rPr lang="en-US" sz="3600" b="1" dirty="0" smtClean="0">
                <a:latin typeface="Times New Roman" pitchFamily="18" charset="0"/>
              </a:rPr>
              <a:t>u</a:t>
            </a:r>
            <a:r>
              <a:rPr lang="en-US" sz="3600" b="1" baseline="-25000" dirty="0" smtClean="0">
                <a:latin typeface="Times New Roman" pitchFamily="18" charset="0"/>
              </a:rPr>
              <a:t>1</a:t>
            </a:r>
            <a:r>
              <a:rPr lang="en-US" sz="3600" b="1" dirty="0" smtClean="0">
                <a:latin typeface="Times New Roman" pitchFamily="18" charset="0"/>
              </a:rPr>
              <a:t> = -1; u</a:t>
            </a:r>
            <a:r>
              <a:rPr lang="en-US" sz="3600" b="1" baseline="-25000" dirty="0" smtClean="0">
                <a:latin typeface="Times New Roman" pitchFamily="18" charset="0"/>
              </a:rPr>
              <a:t>n</a:t>
            </a:r>
            <a:r>
              <a:rPr lang="en-US" sz="3600" b="1" dirty="0" smtClean="0">
                <a:latin typeface="Times New Roman" pitchFamily="18" charset="0"/>
              </a:rPr>
              <a:t> = 2u</a:t>
            </a:r>
            <a:r>
              <a:rPr lang="en-US" sz="3600" b="1" baseline="-25000" dirty="0" smtClean="0">
                <a:latin typeface="Times New Roman" pitchFamily="18" charset="0"/>
              </a:rPr>
              <a:t>n-1</a:t>
            </a:r>
            <a:r>
              <a:rPr lang="en-US" sz="3600" b="1" dirty="0" smtClean="0">
                <a:latin typeface="Times New Roman" pitchFamily="18" charset="0"/>
              </a:rPr>
              <a:t> + 3 </a:t>
            </a:r>
            <a:r>
              <a:rPr lang="en-US" sz="3600" b="1" dirty="0" err="1" smtClean="0">
                <a:latin typeface="Times New Roman" pitchFamily="18" charset="0"/>
              </a:rPr>
              <a:t>với</a:t>
            </a:r>
            <a:r>
              <a:rPr lang="en-US" sz="3600" b="1" dirty="0" smtClean="0">
                <a:latin typeface="Times New Roman" pitchFamily="18" charset="0"/>
              </a:rPr>
              <a:t> n &gt; 1.</a:t>
            </a:r>
          </a:p>
          <a:p>
            <a:pPr algn="just"/>
            <a:r>
              <a:rPr lang="en-US" sz="3600" b="1" dirty="0" err="1" smtClean="0">
                <a:latin typeface="Times New Roman" pitchFamily="18" charset="0"/>
              </a:rPr>
              <a:t>Hãy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viết</a:t>
            </a:r>
            <a:r>
              <a:rPr lang="en-US" sz="3600" b="1" dirty="0" smtClean="0">
                <a:latin typeface="Times New Roman" pitchFamily="18" charset="0"/>
              </a:rPr>
              <a:t> 5 </a:t>
            </a:r>
            <a:r>
              <a:rPr lang="en-US" sz="3600" b="1" dirty="0" err="1" smtClean="0">
                <a:latin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hạng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đầu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dãy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25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Ribbon 2"/>
          <p:cNvSpPr/>
          <p:nvPr/>
        </p:nvSpPr>
        <p:spPr>
          <a:xfrm>
            <a:off x="2339752" y="1196752"/>
            <a:ext cx="4608512" cy="936104"/>
          </a:xfrm>
          <a:prstGeom prst="ribbon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91680" y="3501008"/>
            <a:ext cx="6417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ĐẤU TRƯỜNG A6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53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268760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BÀI TOÁN: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500000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THEO BẠN THÌ BẠN SẼ LỰA CHỌN PHƯƠNG ÁN NÀO?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14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7012" y="2967335"/>
            <a:ext cx="694998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HỌC KẾT THÚC</a:t>
            </a:r>
          </a:p>
        </p:txBody>
      </p:sp>
    </p:spTree>
    <p:extLst>
      <p:ext uri="{BB962C8B-B14F-4D97-AF65-F5344CB8AC3E}">
        <p14:creationId xmlns:p14="http://schemas.microsoft.com/office/powerpoint/2010/main" val="383991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04800" y="260648"/>
            <a:ext cx="1752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000" b="1" dirty="0" err="1">
                <a:solidFill>
                  <a:srgbClr val="FF3300"/>
                </a:solidFill>
                <a:latin typeface="Times New Roman" pitchFamily="18" charset="0"/>
              </a:rPr>
              <a:t>Trả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endParaRPr lang="en-US" sz="3000" dirty="0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179512" y="908720"/>
                <a:ext cx="8610600" cy="5632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3000" b="1" dirty="0" smtClean="0">
                    <a:solidFill>
                      <a:srgbClr val="FF3300"/>
                    </a:solidFill>
                    <a:latin typeface="Times New Roman" pitchFamily="18" charset="0"/>
                  </a:rPr>
                  <a:t>Tổ 1: </a:t>
                </a:r>
                <a:r>
                  <a:rPr lang="en-US" sz="3000" b="1" dirty="0" err="1">
                    <a:solidFill>
                      <a:srgbClr val="FF3300"/>
                    </a:solidFill>
                    <a:latin typeface="Times New Roman" pitchFamily="18" charset="0"/>
                  </a:rPr>
                  <a:t>C</a:t>
                </a:r>
                <a:r>
                  <a:rPr lang="en-US" sz="3000" b="1" dirty="0" err="1" smtClean="0">
                    <a:solidFill>
                      <a:srgbClr val="FF3300"/>
                    </a:solidFill>
                    <a:latin typeface="Times New Roman" pitchFamily="18" charset="0"/>
                  </a:rPr>
                  <a:t>ác</a:t>
                </a:r>
                <a:r>
                  <a:rPr lang="en-US" sz="3000" b="1" dirty="0" smtClean="0">
                    <a:solidFill>
                      <a:srgbClr val="FF3300"/>
                    </a:solidFill>
                    <a:latin typeface="Times New Roman" pitchFamily="18" charset="0"/>
                  </a:rPr>
                  <a:t> </a:t>
                </a:r>
                <a:r>
                  <a:rPr lang="en-US" sz="3000" b="1" dirty="0" err="1">
                    <a:solidFill>
                      <a:srgbClr val="FF3300"/>
                    </a:solidFill>
                    <a:latin typeface="Times New Roman" pitchFamily="18" charset="0"/>
                  </a:rPr>
                  <a:t>cách</a:t>
                </a:r>
                <a:r>
                  <a:rPr lang="en-US" sz="3000" b="1" dirty="0">
                    <a:solidFill>
                      <a:srgbClr val="FF3300"/>
                    </a:solidFill>
                    <a:latin typeface="Times New Roman" pitchFamily="18" charset="0"/>
                  </a:rPr>
                  <a:t> </a:t>
                </a:r>
                <a:r>
                  <a:rPr lang="en-US" sz="3000" b="1" dirty="0" err="1">
                    <a:solidFill>
                      <a:srgbClr val="FF3300"/>
                    </a:solidFill>
                    <a:latin typeface="Times New Roman" pitchFamily="18" charset="0"/>
                  </a:rPr>
                  <a:t>cho</a:t>
                </a:r>
                <a:r>
                  <a:rPr lang="en-US" sz="3000" b="1" dirty="0">
                    <a:solidFill>
                      <a:srgbClr val="FF3300"/>
                    </a:solidFill>
                    <a:latin typeface="Times New Roman" pitchFamily="18" charset="0"/>
                  </a:rPr>
                  <a:t> </a:t>
                </a:r>
                <a:r>
                  <a:rPr lang="en-US" sz="3000" b="1" dirty="0" err="1">
                    <a:solidFill>
                      <a:srgbClr val="FF3300"/>
                    </a:solidFill>
                    <a:latin typeface="Times New Roman" pitchFamily="18" charset="0"/>
                  </a:rPr>
                  <a:t>một</a:t>
                </a:r>
                <a:r>
                  <a:rPr lang="en-US" sz="3000" b="1" dirty="0">
                    <a:solidFill>
                      <a:srgbClr val="FF3300"/>
                    </a:solidFill>
                    <a:latin typeface="Times New Roman" pitchFamily="18" charset="0"/>
                  </a:rPr>
                  <a:t> </a:t>
                </a:r>
                <a:r>
                  <a:rPr lang="en-US" sz="3000" b="1" dirty="0" err="1">
                    <a:solidFill>
                      <a:srgbClr val="FF3300"/>
                    </a:solidFill>
                    <a:latin typeface="Times New Roman" pitchFamily="18" charset="0"/>
                  </a:rPr>
                  <a:t>dãy</a:t>
                </a:r>
                <a:r>
                  <a:rPr lang="en-US" sz="3000" b="1" dirty="0">
                    <a:solidFill>
                      <a:srgbClr val="FF3300"/>
                    </a:solidFill>
                    <a:latin typeface="Times New Roman" pitchFamily="18" charset="0"/>
                  </a:rPr>
                  <a:t> </a:t>
                </a:r>
                <a:r>
                  <a:rPr lang="en-US" sz="3000" b="1" dirty="0" err="1">
                    <a:solidFill>
                      <a:srgbClr val="FF3300"/>
                    </a:solidFill>
                    <a:latin typeface="Times New Roman" pitchFamily="18" charset="0"/>
                  </a:rPr>
                  <a:t>số</a:t>
                </a:r>
                <a:r>
                  <a:rPr lang="en-US" sz="3000" b="1" dirty="0">
                    <a:solidFill>
                      <a:srgbClr val="FF3300"/>
                    </a:solidFill>
                    <a:latin typeface="Times New Roman" pitchFamily="18" charset="0"/>
                  </a:rPr>
                  <a:t> </a:t>
                </a:r>
                <a:r>
                  <a:rPr lang="en-US" sz="3000" b="1" dirty="0" err="1" smtClean="0">
                    <a:solidFill>
                      <a:srgbClr val="FF3300"/>
                    </a:solidFill>
                    <a:latin typeface="Times New Roman" pitchFamily="18" charset="0"/>
                  </a:rPr>
                  <a:t>là</a:t>
                </a:r>
                <a:endParaRPr lang="en-US" sz="3000" b="1" dirty="0">
                  <a:solidFill>
                    <a:srgbClr val="FF3300"/>
                  </a:solidFill>
                  <a:latin typeface="Times New Roman" pitchFamily="18" charset="0"/>
                </a:endParaRPr>
              </a:p>
              <a:p>
                <a:r>
                  <a:rPr lang="en-US" sz="3000" dirty="0">
                    <a:latin typeface="Times New Roman" pitchFamily="18" charset="0"/>
                  </a:rPr>
                  <a:t>1. </a:t>
                </a:r>
                <a:r>
                  <a:rPr lang="en-US" sz="3000" dirty="0" err="1">
                    <a:latin typeface="Times New Roman" pitchFamily="18" charset="0"/>
                  </a:rPr>
                  <a:t>Dãy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số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cho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bằng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công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thức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của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số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hạng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tổng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quát</a:t>
                </a:r>
                <a:r>
                  <a:rPr lang="en-US" sz="3000" dirty="0">
                    <a:latin typeface="Times New Roman" pitchFamily="18" charset="0"/>
                  </a:rPr>
                  <a:t>.</a:t>
                </a:r>
              </a:p>
              <a:p>
                <a:r>
                  <a:rPr lang="en-US" sz="3000" dirty="0">
                    <a:latin typeface="Times New Roman" pitchFamily="18" charset="0"/>
                  </a:rPr>
                  <a:t>2. </a:t>
                </a:r>
                <a:r>
                  <a:rPr lang="en-US" sz="3000" dirty="0" err="1">
                    <a:latin typeface="Times New Roman" pitchFamily="18" charset="0"/>
                  </a:rPr>
                  <a:t>Dãy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số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cho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bằng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ph</a:t>
                </a:r>
                <a:r>
                  <a:rPr lang="vi-VN" sz="3000" dirty="0">
                    <a:latin typeface="Times New Roman" pitchFamily="18" charset="0"/>
                  </a:rPr>
                  <a:t>ươ</a:t>
                </a:r>
                <a:r>
                  <a:rPr lang="en-US" sz="3000" dirty="0" err="1">
                    <a:latin typeface="Times New Roman" pitchFamily="18" charset="0"/>
                  </a:rPr>
                  <a:t>ng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pháp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mô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tả</a:t>
                </a:r>
                <a:r>
                  <a:rPr lang="en-US" sz="3000" dirty="0">
                    <a:latin typeface="Times New Roman" pitchFamily="18" charset="0"/>
                  </a:rPr>
                  <a:t>.</a:t>
                </a:r>
              </a:p>
              <a:p>
                <a:r>
                  <a:rPr lang="en-US" sz="3000" dirty="0">
                    <a:latin typeface="Times New Roman" pitchFamily="18" charset="0"/>
                  </a:rPr>
                  <a:t>3. </a:t>
                </a:r>
                <a:r>
                  <a:rPr lang="en-US" sz="3000" dirty="0" err="1">
                    <a:latin typeface="Times New Roman" pitchFamily="18" charset="0"/>
                  </a:rPr>
                  <a:t>Dãy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số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cho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bằng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ph</a:t>
                </a:r>
                <a:r>
                  <a:rPr lang="vi-VN" sz="3000" dirty="0">
                    <a:latin typeface="Times New Roman" pitchFamily="18" charset="0"/>
                  </a:rPr>
                  <a:t>ươ</a:t>
                </a:r>
                <a:r>
                  <a:rPr lang="en-US" sz="3000" dirty="0" err="1">
                    <a:latin typeface="Times New Roman" pitchFamily="18" charset="0"/>
                  </a:rPr>
                  <a:t>ng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pháp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truy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hồi</a:t>
                </a:r>
                <a:endParaRPr lang="en-US" sz="3000" dirty="0">
                  <a:latin typeface="Times New Roman" pitchFamily="18" charset="0"/>
                </a:endParaRPr>
              </a:p>
              <a:p>
                <a:r>
                  <a:rPr lang="en-US" sz="3000" b="1" dirty="0" err="1" smtClean="0">
                    <a:solidFill>
                      <a:srgbClr val="FF0000"/>
                    </a:solidFill>
                    <a:latin typeface="Times New Roman" pitchFamily="18" charset="0"/>
                  </a:rPr>
                  <a:t>Tổ</a:t>
                </a:r>
                <a:r>
                  <a:rPr lang="en-US" sz="3000" b="1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 2: </a:t>
                </a:r>
                <a:r>
                  <a:rPr lang="en-US" sz="3000" dirty="0">
                    <a:latin typeface="Times New Roman" pitchFamily="18" charset="0"/>
                  </a:rPr>
                  <a:t/>
                </a:r>
                <a:br>
                  <a:rPr lang="en-US" sz="3000" dirty="0">
                    <a:latin typeface="Times New Roman" pitchFamily="18" charset="0"/>
                  </a:rPr>
                </a:br>
                <a:r>
                  <a:rPr lang="en-US" sz="3000" dirty="0" smtClean="0">
                    <a:latin typeface="Times New Roman" pitchFamily="18" charset="0"/>
                  </a:rPr>
                  <a:t>1. </a:t>
                </a:r>
                <a:r>
                  <a:rPr lang="en-US" sz="3000" dirty="0" err="1" smtClean="0">
                    <a:latin typeface="Times New Roman" pitchFamily="18" charset="0"/>
                  </a:rPr>
                  <a:t>Dãy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số</a:t>
                </a:r>
                <a:r>
                  <a:rPr lang="en-US" sz="3000" dirty="0" smtClean="0">
                    <a:latin typeface="Times New Roman" pitchFamily="18" charset="0"/>
                  </a:rPr>
                  <a:t> (u</a:t>
                </a:r>
                <a:r>
                  <a:rPr lang="en-US" sz="3000" baseline="-25000" dirty="0" smtClean="0">
                    <a:latin typeface="Times New Roman" pitchFamily="18" charset="0"/>
                  </a:rPr>
                  <a:t>n</a:t>
                </a:r>
                <a:r>
                  <a:rPr lang="en-US" sz="3000" dirty="0" smtClean="0">
                    <a:latin typeface="Times New Roman" pitchFamily="18" charset="0"/>
                  </a:rPr>
                  <a:t>) </a:t>
                </a:r>
                <a:r>
                  <a:rPr lang="en-US" sz="3000" dirty="0" err="1" smtClean="0">
                    <a:latin typeface="Times New Roman" pitchFamily="18" charset="0"/>
                  </a:rPr>
                  <a:t>được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gọi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là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dãy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tăng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nếu</a:t>
                </a:r>
                <a:r>
                  <a:rPr lang="en-US" sz="3000" dirty="0" smtClean="0">
                    <a:latin typeface="Times New Roman" pitchFamily="18" charset="0"/>
                  </a:rPr>
                  <a:t> u</a:t>
                </a:r>
                <a:r>
                  <a:rPr lang="en-US" sz="3000" baseline="-25000" dirty="0" smtClean="0">
                    <a:latin typeface="Times New Roman" pitchFamily="18" charset="0"/>
                  </a:rPr>
                  <a:t>n+1</a:t>
                </a:r>
                <a:r>
                  <a:rPr lang="en-US" sz="3000" dirty="0" smtClean="0">
                    <a:latin typeface="Times New Roman" pitchFamily="18" charset="0"/>
                  </a:rPr>
                  <a:t> &gt; u</a:t>
                </a:r>
                <a:r>
                  <a:rPr lang="en-US" sz="3000" baseline="-25000" dirty="0" smtClean="0">
                    <a:latin typeface="Times New Roman" pitchFamily="18" charset="0"/>
                  </a:rPr>
                  <a:t>n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với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mọi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𝑛</m:t>
                    </m:r>
                    <m:r>
                      <a:rPr lang="en-US" sz="3000" b="0" i="1" smtClean="0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3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  <a:ea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3000" dirty="0" smtClean="0">
                    <a:latin typeface="Times New Roman" pitchFamily="18" charset="0"/>
                  </a:rPr>
                  <a:t>.</a:t>
                </a:r>
              </a:p>
              <a:p>
                <a:r>
                  <a:rPr lang="en-US" sz="3000" dirty="0" smtClean="0">
                    <a:latin typeface="Times New Roman" pitchFamily="18" charset="0"/>
                  </a:rPr>
                  <a:t>2. </a:t>
                </a:r>
                <a:r>
                  <a:rPr lang="en-US" sz="3000" dirty="0" err="1" smtClean="0">
                    <a:latin typeface="Times New Roman" pitchFamily="18" charset="0"/>
                  </a:rPr>
                  <a:t>Dãy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số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smtClean="0">
                    <a:latin typeface="Times New Roman" pitchFamily="18" charset="0"/>
                  </a:rPr>
                  <a:t>(u</a:t>
                </a:r>
                <a:r>
                  <a:rPr lang="en-US" sz="3000" baseline="-25000" dirty="0" smtClean="0">
                    <a:latin typeface="Times New Roman" pitchFamily="18" charset="0"/>
                  </a:rPr>
                  <a:t>n</a:t>
                </a:r>
                <a:r>
                  <a:rPr lang="en-US" sz="3000" dirty="0">
                    <a:latin typeface="Times New Roman" pitchFamily="18" charset="0"/>
                  </a:rPr>
                  <a:t>)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được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gọi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là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dãy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giảm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nếu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smtClean="0">
                    <a:latin typeface="Times New Roman" pitchFamily="18" charset="0"/>
                  </a:rPr>
                  <a:t>u</a:t>
                </a:r>
                <a:r>
                  <a:rPr lang="en-US" sz="3000" baseline="-25000" dirty="0" smtClean="0">
                    <a:latin typeface="Times New Roman" pitchFamily="18" charset="0"/>
                  </a:rPr>
                  <a:t>n+1</a:t>
                </a:r>
                <a:r>
                  <a:rPr lang="en-US" sz="3000" dirty="0" smtClean="0">
                    <a:latin typeface="Times New Roman" pitchFamily="18" charset="0"/>
                  </a:rPr>
                  <a:t> &lt; </a:t>
                </a:r>
                <a:r>
                  <a:rPr lang="en-US" sz="3000" dirty="0">
                    <a:latin typeface="Times New Roman" pitchFamily="18" charset="0"/>
                  </a:rPr>
                  <a:t>u</a:t>
                </a:r>
                <a:r>
                  <a:rPr lang="en-US" sz="3000" baseline="-25000" dirty="0">
                    <a:latin typeface="Times New Roman" pitchFamily="18" charset="0"/>
                  </a:rPr>
                  <a:t>n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với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mọi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</a:rPr>
                      <m:t>𝑛</m:t>
                    </m:r>
                    <m:r>
                      <a:rPr lang="en-US" sz="30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3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000" i="1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  <m:sup>
                        <m:r>
                          <a:rPr lang="en-US" sz="3000" i="1">
                            <a:latin typeface="Cambria Math"/>
                            <a:ea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3000" dirty="0" smtClean="0">
                    <a:latin typeface="Times New Roman" pitchFamily="18" charset="0"/>
                  </a:rPr>
                  <a:t>.</a:t>
                </a:r>
              </a:p>
              <a:p>
                <a:r>
                  <a:rPr lang="en-US" sz="3000" dirty="0" smtClean="0">
                    <a:latin typeface="Times New Roman" pitchFamily="18" charset="0"/>
                  </a:rPr>
                  <a:t>3. </a:t>
                </a:r>
                <a:r>
                  <a:rPr lang="en-US" sz="3000" dirty="0" err="1" smtClean="0">
                    <a:latin typeface="Times New Roman" pitchFamily="18" charset="0"/>
                  </a:rPr>
                  <a:t>Dãy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số</a:t>
                </a:r>
                <a:r>
                  <a:rPr lang="en-US" sz="3000" dirty="0">
                    <a:latin typeface="Times New Roman" pitchFamily="18" charset="0"/>
                  </a:rPr>
                  <a:t> (u</a:t>
                </a:r>
                <a:r>
                  <a:rPr lang="en-US" sz="3000" baseline="-25000" dirty="0">
                    <a:latin typeface="Times New Roman" pitchFamily="18" charset="0"/>
                  </a:rPr>
                  <a:t>n</a:t>
                </a:r>
                <a:r>
                  <a:rPr lang="en-US" sz="3000" dirty="0">
                    <a:latin typeface="Times New Roman" pitchFamily="18" charset="0"/>
                  </a:rPr>
                  <a:t>) </a:t>
                </a:r>
                <a:r>
                  <a:rPr lang="en-US" sz="3000" dirty="0" err="1">
                    <a:latin typeface="Times New Roman" pitchFamily="18" charset="0"/>
                  </a:rPr>
                  <a:t>được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gọi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>
                    <a:latin typeface="Times New Roman" pitchFamily="18" charset="0"/>
                  </a:rPr>
                  <a:t>là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bị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chặn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nếu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nó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vừa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bị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chặn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trên</a:t>
                </a:r>
                <a:r>
                  <a:rPr lang="en-US" sz="3000" dirty="0" smtClean="0">
                    <a:latin typeface="Times New Roman" pitchFamily="18" charset="0"/>
                  </a:rPr>
                  <a:t>, </a:t>
                </a:r>
                <a:r>
                  <a:rPr lang="en-US" sz="3000" dirty="0" err="1" smtClean="0">
                    <a:latin typeface="Times New Roman" pitchFamily="18" charset="0"/>
                  </a:rPr>
                  <a:t>vừa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bị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chặn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dưới</a:t>
                </a:r>
                <a:r>
                  <a:rPr lang="en-US" sz="3000" dirty="0" smtClean="0">
                    <a:latin typeface="Times New Roman" pitchFamily="18" charset="0"/>
                  </a:rPr>
                  <a:t>, </a:t>
                </a:r>
                <a:r>
                  <a:rPr lang="en-US" sz="3000" dirty="0" err="1" smtClean="0">
                    <a:latin typeface="Times New Roman" pitchFamily="18" charset="0"/>
                  </a:rPr>
                  <a:t>tức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là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tồn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tại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các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hằng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số</a:t>
                </a:r>
                <a:r>
                  <a:rPr lang="en-US" sz="3000" dirty="0" smtClean="0">
                    <a:latin typeface="Times New Roman" pitchFamily="18" charset="0"/>
                  </a:rPr>
                  <a:t> m, M </a:t>
                </a:r>
                <a:r>
                  <a:rPr lang="en-US" sz="3000" dirty="0" err="1" smtClean="0">
                    <a:latin typeface="Times New Roman" pitchFamily="18" charset="0"/>
                  </a:rPr>
                  <a:t>sao</a:t>
                </a:r>
                <a:r>
                  <a:rPr lang="en-US" sz="3000" dirty="0" smtClean="0">
                    <a:latin typeface="Times New Roman" pitchFamily="18" charset="0"/>
                  </a:rPr>
                  <a:t> </a:t>
                </a:r>
                <a:r>
                  <a:rPr lang="en-US" sz="3000" dirty="0" err="1" smtClean="0">
                    <a:latin typeface="Times New Roman" pitchFamily="18" charset="0"/>
                  </a:rPr>
                  <a:t>cho</a:t>
                </a:r>
                <a:r>
                  <a:rPr lang="en-US" sz="3000" dirty="0">
                    <a:latin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𝑚</m:t>
                    </m:r>
                    <m:r>
                      <a:rPr lang="en-US" sz="3000" b="0" i="1" smtClean="0"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en-US" sz="3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  <m:sub>
                        <m:r>
                          <a:rPr lang="en-US" sz="3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sz="30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3000" b="0" i="1" smtClean="0"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sz="3000" b="0" i="1" smtClean="0">
                        <a:latin typeface="Cambria Math"/>
                        <a:ea typeface="Cambria Math"/>
                      </a:rPr>
                      <m:t>,∀</m:t>
                    </m:r>
                    <m:r>
                      <a:rPr lang="en-US" sz="30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3000" b="0" i="1" smtClean="0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3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  <a:ea typeface="Cambria Math"/>
                          </a:rPr>
                          <m:t>∗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sz="3000" dirty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12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908720"/>
                <a:ext cx="8610600" cy="5632311"/>
              </a:xfrm>
              <a:prstGeom prst="rect">
                <a:avLst/>
              </a:prstGeom>
              <a:blipFill rotWithShape="1">
                <a:blip r:embed="rId2"/>
                <a:stretch>
                  <a:fillRect l="-1628" t="-1407" r="-849" b="-238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72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04800" y="260648"/>
            <a:ext cx="1752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000" b="1" dirty="0" err="1">
                <a:solidFill>
                  <a:srgbClr val="FF3300"/>
                </a:solidFill>
                <a:latin typeface="Times New Roman" pitchFamily="18" charset="0"/>
              </a:rPr>
              <a:t>Trả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endParaRPr lang="en-US" sz="3000" dirty="0">
              <a:latin typeface="Times New Roman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79512" y="849963"/>
            <a:ext cx="8610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000" b="1" dirty="0" err="1" smtClean="0">
                <a:solidFill>
                  <a:srgbClr val="FF3300"/>
                </a:solidFill>
                <a:latin typeface="Times New Roman" pitchFamily="18" charset="0"/>
              </a:rPr>
              <a:t>Tổ</a:t>
            </a: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 3: </a:t>
            </a:r>
          </a:p>
          <a:p>
            <a:r>
              <a:rPr lang="en-US" sz="3000" b="1" dirty="0">
                <a:latin typeface="Times New Roman" pitchFamily="18" charset="0"/>
              </a:rPr>
              <a:t>u</a:t>
            </a:r>
            <a:r>
              <a:rPr lang="en-US" sz="3000" b="1" baseline="-25000" dirty="0" smtClean="0">
                <a:latin typeface="Times New Roman" pitchFamily="18" charset="0"/>
              </a:rPr>
              <a:t>1</a:t>
            </a:r>
            <a:r>
              <a:rPr lang="en-US" sz="3000" b="1" dirty="0" smtClean="0">
                <a:latin typeface="Times New Roman" pitchFamily="18" charset="0"/>
              </a:rPr>
              <a:t> = 1; u</a:t>
            </a:r>
            <a:r>
              <a:rPr lang="en-US" sz="3000" b="1" baseline="-25000" dirty="0" smtClean="0">
                <a:latin typeface="Times New Roman" pitchFamily="18" charset="0"/>
              </a:rPr>
              <a:t>2</a:t>
            </a:r>
            <a:r>
              <a:rPr lang="en-US" sz="3000" b="1" dirty="0" smtClean="0">
                <a:latin typeface="Times New Roman" pitchFamily="18" charset="0"/>
              </a:rPr>
              <a:t> = 4; u</a:t>
            </a:r>
            <a:r>
              <a:rPr lang="en-US" sz="3000" b="1" baseline="-25000" dirty="0" smtClean="0">
                <a:latin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</a:rPr>
              <a:t> = 7; u</a:t>
            </a:r>
            <a:r>
              <a:rPr lang="en-US" sz="3000" b="1" baseline="-25000" dirty="0" smtClean="0">
                <a:latin typeface="Times New Roman" pitchFamily="18" charset="0"/>
              </a:rPr>
              <a:t>4</a:t>
            </a:r>
            <a:r>
              <a:rPr lang="en-US" sz="3000" b="1" dirty="0" smtClean="0">
                <a:latin typeface="Times New Roman" pitchFamily="18" charset="0"/>
              </a:rPr>
              <a:t> = 10; u</a:t>
            </a:r>
            <a:r>
              <a:rPr lang="en-US" sz="3000" b="1" baseline="-25000" dirty="0" smtClean="0">
                <a:latin typeface="Times New Roman" pitchFamily="18" charset="0"/>
              </a:rPr>
              <a:t>5</a:t>
            </a:r>
            <a:r>
              <a:rPr lang="en-US" sz="3000" b="1" dirty="0" smtClean="0">
                <a:latin typeface="Times New Roman" pitchFamily="18" charset="0"/>
              </a:rPr>
              <a:t> = 13.</a:t>
            </a:r>
            <a:endParaRPr lang="en-US" sz="3000" dirty="0">
              <a:latin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9512" y="1914794"/>
            <a:ext cx="8610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000" b="1" dirty="0" err="1" smtClean="0">
                <a:solidFill>
                  <a:srgbClr val="FF3300"/>
                </a:solidFill>
                <a:latin typeface="Times New Roman" pitchFamily="18" charset="0"/>
              </a:rPr>
              <a:t>Tổ</a:t>
            </a: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 4: </a:t>
            </a:r>
          </a:p>
          <a:p>
            <a:r>
              <a:rPr lang="en-US" sz="3000" b="1" dirty="0">
                <a:latin typeface="Times New Roman" pitchFamily="18" charset="0"/>
              </a:rPr>
              <a:t>u</a:t>
            </a:r>
            <a:r>
              <a:rPr lang="en-US" sz="3000" b="1" baseline="-25000" dirty="0" smtClean="0">
                <a:latin typeface="Times New Roman" pitchFamily="18" charset="0"/>
              </a:rPr>
              <a:t>1</a:t>
            </a:r>
            <a:r>
              <a:rPr lang="en-US" sz="3000" b="1" dirty="0" smtClean="0">
                <a:latin typeface="Times New Roman" pitchFamily="18" charset="0"/>
              </a:rPr>
              <a:t> = -1; u</a:t>
            </a:r>
            <a:r>
              <a:rPr lang="en-US" sz="3000" b="1" baseline="-25000" dirty="0" smtClean="0">
                <a:latin typeface="Times New Roman" pitchFamily="18" charset="0"/>
              </a:rPr>
              <a:t>2</a:t>
            </a:r>
            <a:r>
              <a:rPr lang="en-US" sz="3000" b="1" dirty="0" smtClean="0">
                <a:latin typeface="Times New Roman" pitchFamily="18" charset="0"/>
              </a:rPr>
              <a:t> = 1; u</a:t>
            </a:r>
            <a:r>
              <a:rPr lang="en-US" sz="3000" b="1" baseline="-25000" dirty="0" smtClean="0">
                <a:latin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</a:rPr>
              <a:t> = 5; u</a:t>
            </a:r>
            <a:r>
              <a:rPr lang="en-US" sz="3000" b="1" baseline="-25000" dirty="0" smtClean="0">
                <a:latin typeface="Times New Roman" pitchFamily="18" charset="0"/>
              </a:rPr>
              <a:t>4</a:t>
            </a:r>
            <a:r>
              <a:rPr lang="en-US" sz="3000" b="1" dirty="0" smtClean="0">
                <a:latin typeface="Times New Roman" pitchFamily="18" charset="0"/>
              </a:rPr>
              <a:t> = 13 ; u</a:t>
            </a:r>
            <a:r>
              <a:rPr lang="en-US" sz="3000" b="1" baseline="-25000" dirty="0" smtClean="0">
                <a:latin typeface="Times New Roman" pitchFamily="18" charset="0"/>
              </a:rPr>
              <a:t>5</a:t>
            </a:r>
            <a:r>
              <a:rPr lang="en-US" sz="3000" b="1" dirty="0" smtClean="0">
                <a:latin typeface="Times New Roman" pitchFamily="18" charset="0"/>
              </a:rPr>
              <a:t> = 29.</a:t>
            </a:r>
            <a:endParaRPr lang="en-US" sz="3000" dirty="0">
              <a:latin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915202"/>
            <a:ext cx="2664408" cy="1942798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539552" y="3106696"/>
            <a:ext cx="8137468" cy="1872208"/>
          </a:xfrm>
          <a:prstGeom prst="wedgeEllipseCallout">
            <a:avLst>
              <a:gd name="adj1" fmla="val -37866"/>
              <a:gd name="adj2" fmla="val 6787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1;4;7;10;13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-1;1;5;13;29. 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89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416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WordArt 49"/>
          <p:cNvSpPr>
            <a:spLocks noChangeArrowheads="1" noChangeShapeType="1" noTextEdit="1"/>
          </p:cNvSpPr>
          <p:nvPr/>
        </p:nvSpPr>
        <p:spPr bwMode="auto">
          <a:xfrm>
            <a:off x="755576" y="1844824"/>
            <a:ext cx="7704856" cy="86409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ĐG 43: CẤP </a:t>
            </a:r>
            <a:r>
              <a:rPr lang="en-US" sz="3600" b="1" kern="10" dirty="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 CỘNG</a:t>
            </a:r>
          </a:p>
        </p:txBody>
      </p:sp>
    </p:spTree>
    <p:extLst>
      <p:ext uri="{BB962C8B-B14F-4D97-AF65-F5344CB8AC3E}">
        <p14:creationId xmlns:p14="http://schemas.microsoft.com/office/powerpoint/2010/main" val="580777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219200" y="20574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09800" y="6858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27088" y="822325"/>
            <a:ext cx="7315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</a:rPr>
              <a:t>  CẤP SỐ CỘNG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295400" y="1773238"/>
            <a:ext cx="548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I. Định nghĩa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295400" y="2708275"/>
            <a:ext cx="541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II. Số hạng tổng quát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33500" y="3789363"/>
            <a:ext cx="72009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III. Tính chất các số hạng của CSC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311275" y="4868863"/>
            <a:ext cx="66897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IV. Tổng n số hạng </a:t>
            </a:r>
            <a:r>
              <a:rPr lang="vi-VN" sz="3200" b="1">
                <a:latin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</a:rPr>
              <a:t>ầu của CSC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438150" y="1557338"/>
            <a:ext cx="8208963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5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  <p:bldP spid="61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009900" y="141288"/>
            <a:ext cx="3429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CẤP SỐ CỘNG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3776" y="548680"/>
            <a:ext cx="83820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I. ĐỊNH NGHĨA</a:t>
            </a:r>
          </a:p>
          <a:p>
            <a:pPr algn="just"/>
            <a:r>
              <a:rPr lang="en-US" sz="3000" dirty="0" err="1">
                <a:latin typeface="Times New Roman" pitchFamily="18" charset="0"/>
              </a:rPr>
              <a:t>Cấp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số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cộng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một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dãy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số</a:t>
            </a:r>
            <a:r>
              <a:rPr lang="en-US" sz="3000" dirty="0">
                <a:latin typeface="Times New Roman" pitchFamily="18" charset="0"/>
              </a:rPr>
              <a:t> (</a:t>
            </a:r>
            <a:r>
              <a:rPr lang="en-US" sz="3000" i="1" dirty="0" err="1">
                <a:latin typeface="Times New Roman" pitchFamily="18" charset="0"/>
              </a:rPr>
              <a:t>hữu</a:t>
            </a:r>
            <a:r>
              <a:rPr lang="en-US" sz="3000" i="1" dirty="0">
                <a:latin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</a:rPr>
              <a:t>hạn</a:t>
            </a:r>
            <a:r>
              <a:rPr lang="en-US" sz="3000" i="1" dirty="0">
                <a:latin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</a:rPr>
              <a:t>hoặc</a:t>
            </a:r>
            <a:r>
              <a:rPr lang="en-US" sz="3000" i="1" dirty="0">
                <a:latin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</a:rPr>
              <a:t>vô</a:t>
            </a:r>
            <a:r>
              <a:rPr lang="en-US" sz="3000" i="1" dirty="0">
                <a:latin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</a:rPr>
              <a:t>hạn</a:t>
            </a:r>
            <a:r>
              <a:rPr lang="en-US" sz="3000" dirty="0">
                <a:latin typeface="Times New Roman" pitchFamily="18" charset="0"/>
              </a:rPr>
              <a:t>), </a:t>
            </a:r>
            <a:r>
              <a:rPr lang="en-US" sz="3000" dirty="0" err="1">
                <a:latin typeface="Times New Roman" pitchFamily="18" charset="0"/>
              </a:rPr>
              <a:t>trong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vi-VN" sz="3000" dirty="0">
                <a:latin typeface="Times New Roman" pitchFamily="18" charset="0"/>
              </a:rPr>
              <a:t>đ</a:t>
            </a:r>
            <a:r>
              <a:rPr lang="en-US" sz="3000" dirty="0">
                <a:latin typeface="Times New Roman" pitchFamily="18" charset="0"/>
              </a:rPr>
              <a:t>ó </a:t>
            </a:r>
            <a:r>
              <a:rPr lang="en-US" sz="3000" dirty="0" err="1">
                <a:latin typeface="Times New Roman" pitchFamily="18" charset="0"/>
              </a:rPr>
              <a:t>kể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từ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số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hạng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thứ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hai</a:t>
            </a:r>
            <a:r>
              <a:rPr lang="en-US" sz="3000" dirty="0">
                <a:latin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</a:rPr>
              <a:t>mỗi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số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hạng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vi-VN" sz="3000" dirty="0">
                <a:latin typeface="Times New Roman" pitchFamily="18" charset="0"/>
              </a:rPr>
              <a:t>đ</a:t>
            </a:r>
            <a:r>
              <a:rPr lang="en-US" sz="3000" dirty="0" err="1">
                <a:latin typeface="Times New Roman" pitchFamily="18" charset="0"/>
              </a:rPr>
              <a:t>ều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bằng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số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hạng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vi-VN" sz="3000" dirty="0">
                <a:latin typeface="Times New Roman" pitchFamily="18" charset="0"/>
              </a:rPr>
              <a:t>đ</a:t>
            </a:r>
            <a:r>
              <a:rPr lang="en-US" sz="3000" dirty="0" err="1">
                <a:latin typeface="Times New Roman" pitchFamily="18" charset="0"/>
              </a:rPr>
              <a:t>ứng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ngay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tr</a:t>
            </a:r>
            <a:r>
              <a:rPr lang="vi-VN" sz="3000" dirty="0">
                <a:latin typeface="Times New Roman" pitchFamily="18" charset="0"/>
              </a:rPr>
              <a:t>ư</a:t>
            </a:r>
            <a:r>
              <a:rPr lang="en-US" sz="3000" dirty="0" err="1">
                <a:latin typeface="Times New Roman" pitchFamily="18" charset="0"/>
              </a:rPr>
              <a:t>ớc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nó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cộng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với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một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số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vi-VN" sz="3000" dirty="0">
                <a:latin typeface="Times New Roman" pitchFamily="18" charset="0"/>
              </a:rPr>
              <a:t>đ</a:t>
            </a:r>
            <a:r>
              <a:rPr lang="en-US" sz="3000" dirty="0" err="1">
                <a:latin typeface="Times New Roman" pitchFamily="18" charset="0"/>
              </a:rPr>
              <a:t>ổi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b="1" i="1" dirty="0">
                <a:solidFill>
                  <a:srgbClr val="FF3399"/>
                </a:solidFill>
                <a:latin typeface="Times New Roman" pitchFamily="18" charset="0"/>
              </a:rPr>
              <a:t>d</a:t>
            </a:r>
            <a:r>
              <a:rPr lang="en-US" sz="3000" dirty="0">
                <a:latin typeface="Times New Roman" pitchFamily="18" charset="0"/>
              </a:rPr>
              <a:t>.</a:t>
            </a:r>
          </a:p>
          <a:p>
            <a:r>
              <a:rPr lang="en-US" sz="3000" dirty="0" err="1">
                <a:latin typeface="Times New Roman" pitchFamily="18" charset="0"/>
              </a:rPr>
              <a:t>Số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b="1" i="1" dirty="0">
                <a:solidFill>
                  <a:srgbClr val="FF0066"/>
                </a:solidFill>
                <a:latin typeface="Times New Roman" pitchFamily="18" charset="0"/>
              </a:rPr>
              <a:t>d</a:t>
            </a:r>
            <a:r>
              <a:rPr lang="en-US" sz="3000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vi-VN" sz="3000" dirty="0">
                <a:latin typeface="Times New Roman" pitchFamily="18" charset="0"/>
              </a:rPr>
              <a:t>đư</a:t>
            </a:r>
            <a:r>
              <a:rPr lang="en-US" sz="3000" dirty="0" err="1">
                <a:latin typeface="Times New Roman" pitchFamily="18" charset="0"/>
              </a:rPr>
              <a:t>ợc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gọi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66"/>
                </a:solidFill>
                <a:latin typeface="Times New Roman" pitchFamily="18" charset="0"/>
              </a:rPr>
              <a:t>công</a:t>
            </a:r>
            <a:r>
              <a:rPr lang="en-US" sz="3000" b="1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66"/>
                </a:solidFill>
                <a:latin typeface="Times New Roman" pitchFamily="18" charset="0"/>
              </a:rPr>
              <a:t>sai</a:t>
            </a:r>
            <a:r>
              <a:rPr lang="en-US" sz="3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cấp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số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cộng</a:t>
            </a:r>
            <a:endParaRPr lang="en-US" sz="3000" dirty="0">
              <a:latin typeface="Times New Roman" pitchFamily="18" charset="0"/>
            </a:endParaRPr>
          </a:p>
          <a:p>
            <a:r>
              <a:rPr lang="en-GB" sz="3000" b="1" dirty="0" err="1">
                <a:solidFill>
                  <a:srgbClr val="FF3300"/>
                </a:solidFill>
                <a:latin typeface="Times New Roman" pitchFamily="18" charset="0"/>
              </a:rPr>
              <a:t>Khi</a:t>
            </a:r>
            <a:r>
              <a:rPr lang="en-GB" sz="3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vi-VN" sz="3000" b="1" dirty="0">
                <a:solidFill>
                  <a:srgbClr val="FF3300"/>
                </a:solidFill>
                <a:latin typeface="Times New Roman" pitchFamily="18" charset="0"/>
              </a:rPr>
              <a:t>đ</a:t>
            </a:r>
            <a:r>
              <a:rPr lang="en-GB" sz="3000" b="1" dirty="0">
                <a:solidFill>
                  <a:srgbClr val="FF3300"/>
                </a:solidFill>
                <a:latin typeface="Times New Roman" pitchFamily="18" charset="0"/>
              </a:rPr>
              <a:t>ó </a:t>
            </a:r>
            <a:r>
              <a:rPr lang="en-GB" sz="3000" b="1" dirty="0" err="1">
                <a:solidFill>
                  <a:srgbClr val="FF3300"/>
                </a:solidFill>
                <a:latin typeface="Times New Roman" pitchFamily="18" charset="0"/>
              </a:rPr>
              <a:t>từ</a:t>
            </a:r>
            <a:r>
              <a:rPr lang="en-GB" sz="3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vi-VN" sz="3000" b="1" dirty="0">
                <a:solidFill>
                  <a:srgbClr val="FF3300"/>
                </a:solidFill>
                <a:latin typeface="Times New Roman" pitchFamily="18" charset="0"/>
              </a:rPr>
              <a:t>đ</a:t>
            </a:r>
            <a:r>
              <a:rPr lang="en-GB" sz="3000" b="1" dirty="0" err="1">
                <a:solidFill>
                  <a:srgbClr val="FF3300"/>
                </a:solidFill>
                <a:latin typeface="Times New Roman" pitchFamily="18" charset="0"/>
              </a:rPr>
              <a:t>ịnh</a:t>
            </a:r>
            <a:r>
              <a:rPr lang="en-GB" sz="3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GB" sz="3000" b="1" dirty="0" err="1">
                <a:solidFill>
                  <a:srgbClr val="FF3300"/>
                </a:solidFill>
                <a:latin typeface="Times New Roman" pitchFamily="18" charset="0"/>
              </a:rPr>
              <a:t>nghĩa</a:t>
            </a:r>
            <a:r>
              <a:rPr lang="en-GB" sz="3000" b="1" dirty="0">
                <a:solidFill>
                  <a:srgbClr val="FF3300"/>
                </a:solidFill>
                <a:latin typeface="Times New Roman" pitchFamily="18" charset="0"/>
              </a:rPr>
              <a:t> ta </a:t>
            </a:r>
            <a:r>
              <a:rPr lang="en-GB" sz="3000" b="1" dirty="0" err="1">
                <a:solidFill>
                  <a:srgbClr val="FF3300"/>
                </a:solidFill>
                <a:latin typeface="Times New Roman" pitchFamily="18" charset="0"/>
              </a:rPr>
              <a:t>có</a:t>
            </a:r>
            <a:r>
              <a:rPr lang="en-GB" sz="3000" b="1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53776" y="3868095"/>
            <a:ext cx="8763000" cy="685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800" b="1" dirty="0" err="1">
                <a:latin typeface="Times New Roman" pitchFamily="18" charset="0"/>
              </a:rPr>
              <a:t>Dãy</a:t>
            </a:r>
            <a:r>
              <a:rPr lang="en-US" sz="2800" b="1" dirty="0">
                <a:latin typeface="Times New Roman" pitchFamily="18" charset="0"/>
              </a:rPr>
              <a:t> (u</a:t>
            </a:r>
            <a:r>
              <a:rPr lang="en-US" sz="2800" b="1" baseline="-25000" dirty="0">
                <a:latin typeface="Times New Roman" pitchFamily="18" charset="0"/>
              </a:rPr>
              <a:t>n</a:t>
            </a:r>
            <a:r>
              <a:rPr lang="en-US" sz="2800" b="1" dirty="0">
                <a:latin typeface="Times New Roman" pitchFamily="18" charset="0"/>
              </a:rPr>
              <a:t>) </a:t>
            </a:r>
            <a:r>
              <a:rPr lang="en-US" sz="2800" b="1" dirty="0" err="1">
                <a:latin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</a:rPr>
              <a:t> CSC </a:t>
            </a:r>
            <a:r>
              <a:rPr lang="en-US" sz="2800" b="1" dirty="0" err="1">
                <a:latin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công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sai</a:t>
            </a:r>
            <a:r>
              <a:rPr lang="en-US" sz="2800" b="1" dirty="0">
                <a:latin typeface="Times New Roman" pitchFamily="18" charset="0"/>
              </a:rPr>
              <a:t> d</a:t>
            </a:r>
            <a:r>
              <a:rPr lang="en-US" sz="2800" b="1" dirty="0">
                <a:latin typeface="Times New Roman" pitchFamily="18" charset="0"/>
                <a:sym typeface="Symbol" pitchFamily="18" charset="2"/>
              </a:rPr>
              <a:t>  </a:t>
            </a:r>
            <a:r>
              <a:rPr lang="en-US" sz="2800" b="1" dirty="0">
                <a:latin typeface="Times New Roman" pitchFamily="18" charset="0"/>
              </a:rPr>
              <a:t>u</a:t>
            </a:r>
            <a:r>
              <a:rPr lang="en-US" sz="2800" b="1" baseline="-25000" dirty="0">
                <a:latin typeface="Times New Roman" pitchFamily="18" charset="0"/>
              </a:rPr>
              <a:t>n + 1</a:t>
            </a:r>
            <a:r>
              <a:rPr lang="en-US" sz="2800" b="1" dirty="0">
                <a:latin typeface="Times New Roman" pitchFamily="18" charset="0"/>
              </a:rPr>
              <a:t> = u</a:t>
            </a:r>
            <a:r>
              <a:rPr lang="en-US" sz="2800" b="1" baseline="-25000" dirty="0">
                <a:latin typeface="Times New Roman" pitchFamily="18" charset="0"/>
              </a:rPr>
              <a:t>n </a:t>
            </a:r>
            <a:r>
              <a:rPr lang="en-US" sz="2800" b="1" dirty="0">
                <a:latin typeface="Times New Roman" pitchFamily="18" charset="0"/>
              </a:rPr>
              <a:t>+ d, </a:t>
            </a:r>
            <a:r>
              <a:rPr lang="en-US" sz="2800" b="1" dirty="0">
                <a:latin typeface="Times New Roman" pitchFamily="18" charset="0"/>
                <a:sym typeface="Symbol" pitchFamily="18" charset="2"/>
              </a:rPr>
              <a:t></a:t>
            </a:r>
            <a:r>
              <a:rPr lang="en-US" sz="2800" b="1" dirty="0" err="1">
                <a:latin typeface="Times New Roman" pitchFamily="18" charset="0"/>
                <a:sym typeface="Symbol" pitchFamily="18" charset="2"/>
              </a:rPr>
              <a:t>nN</a:t>
            </a:r>
            <a:r>
              <a:rPr lang="en-US" sz="2800" b="1" dirty="0">
                <a:latin typeface="Times New Roman" pitchFamily="18" charset="0"/>
                <a:sym typeface="Symbol" pitchFamily="18" charset="2"/>
              </a:rPr>
              <a:t>*</a:t>
            </a:r>
            <a:endParaRPr lang="en-US" sz="2800" b="1" dirty="0">
              <a:latin typeface="Times New Roman" pitchFamily="18" charset="0"/>
              <a:sym typeface="Mathematical Symbols" pitchFamily="18" charset="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80" y="4803869"/>
            <a:ext cx="144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Đặc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biệt</a:t>
            </a:r>
            <a:endParaRPr lang="en-US" sz="28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76480" y="4803869"/>
            <a:ext cx="734029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 err="1">
                <a:latin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</a:rPr>
              <a:t> d = 0 </a:t>
            </a:r>
            <a:r>
              <a:rPr lang="en-US" sz="2800" dirty="0" err="1">
                <a:latin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cấp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dãy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2800" b="1" i="1" dirty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ổi</a:t>
            </a:r>
            <a:r>
              <a:rPr lang="en-US" sz="2800" b="1" i="1" dirty="0">
                <a:solidFill>
                  <a:srgbClr val="FF99FF"/>
                </a:solidFill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(</a:t>
            </a:r>
            <a:r>
              <a:rPr lang="en-US" sz="2800" i="1" dirty="0" err="1" smtClean="0">
                <a:latin typeface="Times New Roman" pitchFamily="18" charset="0"/>
              </a:rPr>
              <a:t>tức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là</a:t>
            </a:r>
            <a:r>
              <a:rPr lang="en-US" sz="2800" i="1" dirty="0" smtClean="0">
                <a:latin typeface="Times New Roman" pitchFamily="18" charset="0"/>
              </a:rPr>
              <a:t>: </a:t>
            </a:r>
            <a:r>
              <a:rPr lang="en-US" sz="2800" dirty="0">
                <a:latin typeface="Times New Roman" pitchFamily="18" charset="0"/>
              </a:rPr>
              <a:t>u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r>
              <a:rPr lang="en-US" sz="2800" dirty="0">
                <a:latin typeface="Times New Roman" pitchFamily="18" charset="0"/>
              </a:rPr>
              <a:t> = u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</a:rPr>
              <a:t> =  u</a:t>
            </a:r>
            <a:r>
              <a:rPr lang="en-US" sz="2800" baseline="-25000" dirty="0">
                <a:latin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</a:rPr>
              <a:t> = u</a:t>
            </a:r>
            <a:r>
              <a:rPr lang="en-US" sz="2800" baseline="-25000" dirty="0">
                <a:latin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</a:rPr>
              <a:t> = </a:t>
            </a:r>
            <a:r>
              <a:rPr lang="en-US" sz="2800" dirty="0" smtClean="0">
                <a:latin typeface="Times New Roman" pitchFamily="18" charset="0"/>
              </a:rPr>
              <a:t>….)</a:t>
            </a:r>
          </a:p>
          <a:p>
            <a:pPr eaLnBrk="1" hangingPunct="1"/>
            <a:r>
              <a:rPr lang="en-US" sz="2800" dirty="0" err="1" smtClean="0">
                <a:latin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</a:rPr>
              <a:t> d &gt; 0, CSC </a:t>
            </a:r>
            <a:r>
              <a:rPr lang="en-US" sz="2800" dirty="0" err="1" smtClean="0">
                <a:latin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dãy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sz="2800" dirty="0" err="1" smtClean="0">
                <a:latin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</a:rPr>
              <a:t> d &lt; 0, CSC </a:t>
            </a:r>
            <a:r>
              <a:rPr lang="en-US" sz="2800" dirty="0" err="1" smtClean="0">
                <a:latin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dãy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giảm</a:t>
            </a:r>
            <a:r>
              <a:rPr lang="en-US" sz="2800" dirty="0" smtClean="0">
                <a:latin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6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500"/>
                                        <p:tgtEl>
                                          <p:spTgt spid="41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build="allAtOnce" animBg="1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04" y="4653136"/>
            <a:ext cx="2664408" cy="1942798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827584" y="1196752"/>
            <a:ext cx="8137468" cy="1872208"/>
          </a:xfrm>
          <a:prstGeom prst="wedgeEllipseCallout">
            <a:avLst>
              <a:gd name="adj1" fmla="val -35506"/>
              <a:gd name="adj2" fmla="val 15187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CSC ta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1187624" y="2348880"/>
            <a:ext cx="7572514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Để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chứng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minh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một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dãy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số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là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một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CSC ta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chứng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minh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hiệu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u</a:t>
            </a:r>
            <a:r>
              <a:rPr lang="en-US" sz="2600" b="1" baseline="-25000" dirty="0" smtClean="0">
                <a:solidFill>
                  <a:schemeClr val="bg1"/>
                </a:solidFill>
                <a:latin typeface="Times New Roman"/>
              </a:rPr>
              <a:t>n+1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–</a:t>
            </a:r>
            <a:r>
              <a:rPr lang="en-US" sz="2600" b="1" baseline="-250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u</a:t>
            </a:r>
            <a:r>
              <a:rPr lang="en-US" sz="2600" b="1" baseline="-25000" dirty="0" smtClean="0">
                <a:solidFill>
                  <a:schemeClr val="bg1"/>
                </a:solidFill>
                <a:latin typeface="Times New Roman"/>
              </a:rPr>
              <a:t>n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bằng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số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d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không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đổi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715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342900" y="1028700"/>
            <a:ext cx="8610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600" b="1" dirty="0" err="1">
                <a:latin typeface="Times New Roman" pitchFamily="18" charset="0"/>
              </a:rPr>
              <a:t>Ví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dụ</a:t>
            </a:r>
            <a:r>
              <a:rPr lang="en-US" sz="2600" b="1" dirty="0">
                <a:latin typeface="Times New Roman" pitchFamily="18" charset="0"/>
              </a:rPr>
              <a:t> 1:</a:t>
            </a:r>
            <a:r>
              <a:rPr lang="en-US" sz="26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Trong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các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dãy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số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hữu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hạn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sau</a:t>
            </a:r>
            <a:r>
              <a:rPr lang="en-US" sz="2600" b="1" dirty="0">
                <a:latin typeface="Times New Roman" pitchFamily="18" charset="0"/>
              </a:rPr>
              <a:t>, </a:t>
            </a:r>
            <a:r>
              <a:rPr lang="en-US" sz="2600" b="1" dirty="0" err="1">
                <a:latin typeface="Times New Roman" pitchFamily="18" charset="0"/>
              </a:rPr>
              <a:t>dãy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nào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là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smtClean="0">
                <a:latin typeface="Times New Roman" pitchFamily="18" charset="0"/>
              </a:rPr>
              <a:t>CSC?</a:t>
            </a:r>
            <a:r>
              <a:rPr lang="en-US" sz="2600" b="1" i="1" dirty="0" smtClean="0">
                <a:latin typeface="Times New Roman" pitchFamily="18" charset="0"/>
              </a:rPr>
              <a:t> </a:t>
            </a:r>
            <a:endParaRPr lang="en-US" sz="2600" b="1" i="1" dirty="0">
              <a:latin typeface="Times New Roman" pitchFamily="18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42900" y="1600200"/>
            <a:ext cx="2819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 b="1" dirty="0">
                <a:latin typeface="Times New Roman" pitchFamily="18" charset="0"/>
              </a:rPr>
              <a:t>a) -5, -2, 1, 4, 7, 10</a:t>
            </a:r>
            <a:endParaRPr lang="en-US" sz="2400" b="1" i="1" dirty="0">
              <a:latin typeface="Times New Roman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14372" y="217932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 b="1" dirty="0">
                <a:latin typeface="Times New Roman" pitchFamily="18" charset="0"/>
              </a:rPr>
              <a:t>b) 2, 4, 7, 10, 13, 14, 15, 20</a:t>
            </a: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253676"/>
              </p:ext>
            </p:extLst>
          </p:nvPr>
        </p:nvGraphicFramePr>
        <p:xfrm>
          <a:off x="392152" y="2833174"/>
          <a:ext cx="320040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1218671" imgH="431613" progId="Equation.DSMT4">
                  <p:embed/>
                </p:oleObj>
              </mc:Choice>
              <mc:Fallback>
                <p:oleObj name="Equation" r:id="rId3" imgW="1218671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52" y="2833174"/>
                        <a:ext cx="3200400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4355976" y="1600200"/>
            <a:ext cx="35814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CSC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với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công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/>
              </a:rPr>
              <a:t>sai</a:t>
            </a:r>
            <a:r>
              <a:rPr lang="en-US" sz="2600" b="1" dirty="0" smtClean="0">
                <a:solidFill>
                  <a:schemeClr val="bg1"/>
                </a:solidFill>
                <a:latin typeface="Times New Roman"/>
              </a:rPr>
              <a:t> d = 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55976" y="2276872"/>
            <a:ext cx="35814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2600" b="1" smtClean="0">
                <a:solidFill>
                  <a:schemeClr val="bg1"/>
                </a:solidFill>
                <a:latin typeface="Times New Roman"/>
              </a:rPr>
              <a:t>Không là CSC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355976" y="2996952"/>
            <a:ext cx="35814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2600" b="1" smtClean="0">
                <a:solidFill>
                  <a:schemeClr val="bg1"/>
                </a:solidFill>
                <a:latin typeface="Times New Roman"/>
              </a:rPr>
              <a:t>Không là CSC </a:t>
            </a:r>
          </a:p>
        </p:txBody>
      </p:sp>
      <p:sp>
        <p:nvSpPr>
          <p:cNvPr id="11279" name="Rectangle 2"/>
          <p:cNvSpPr>
            <a:spLocks noChangeArrowheads="1"/>
          </p:cNvSpPr>
          <p:nvPr/>
        </p:nvSpPr>
        <p:spPr bwMode="auto">
          <a:xfrm>
            <a:off x="3009900" y="141288"/>
            <a:ext cx="3429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CẤP SỐ CỘNG</a:t>
            </a:r>
          </a:p>
        </p:txBody>
      </p:sp>
    </p:spTree>
    <p:extLst>
      <p:ext uri="{BB962C8B-B14F-4D97-AF65-F5344CB8AC3E}">
        <p14:creationId xmlns:p14="http://schemas.microsoft.com/office/powerpoint/2010/main" val="5963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724</TotalTime>
  <Words>1347</Words>
  <Application>Microsoft Office PowerPoint</Application>
  <PresentationFormat>On-screen Show (4:3)</PresentationFormat>
  <Paragraphs>138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Trek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29</cp:revision>
  <dcterms:created xsi:type="dcterms:W3CDTF">2021-12-17T13:18:41Z</dcterms:created>
  <dcterms:modified xsi:type="dcterms:W3CDTF">2022-03-28T00:43:17Z</dcterms:modified>
</cp:coreProperties>
</file>